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sldIdLst>
    <p:sldId id="432" r:id="rId4"/>
    <p:sldId id="433" r:id="rId5"/>
    <p:sldId id="257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</p:sldIdLst>
  <p:sldSz cx="7569200" cy="10699750"/>
  <p:notesSz cx="7569200" cy="106997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690" y="3316922"/>
            <a:ext cx="6433820" cy="224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5380" y="5991860"/>
            <a:ext cx="5298440" cy="2674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276880" y="946337"/>
            <a:ext cx="7015439" cy="19640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0824" y="1138402"/>
            <a:ext cx="6847553" cy="15419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15" y="3511808"/>
            <a:ext cx="3158226" cy="836267"/>
          </a:xfrm>
        </p:spPr>
        <p:txBody>
          <a:bodyPr anchor="b">
            <a:noAutofit/>
          </a:bodyPr>
          <a:lstStyle>
            <a:lvl1pPr marL="0" indent="0">
              <a:buNone/>
              <a:defRPr sz="1365" b="0">
                <a:solidFill>
                  <a:schemeClr val="accent2"/>
                </a:solidFill>
              </a:defRPr>
            </a:lvl1pPr>
            <a:lvl2pPr marL="283845" indent="0">
              <a:buNone/>
              <a:defRPr sz="1240" b="1"/>
            </a:lvl2pPr>
            <a:lvl3pPr marL="567690" indent="0">
              <a:buNone/>
              <a:defRPr sz="1120" b="1"/>
            </a:lvl3pPr>
            <a:lvl4pPr marL="851535" indent="0">
              <a:buNone/>
              <a:defRPr sz="995" b="1"/>
            </a:lvl4pPr>
            <a:lvl5pPr marL="1135380" indent="0">
              <a:buNone/>
              <a:defRPr sz="995" b="1"/>
            </a:lvl5pPr>
            <a:lvl6pPr marL="1419225" indent="0">
              <a:buNone/>
              <a:defRPr sz="995" b="1"/>
            </a:lvl6pPr>
            <a:lvl7pPr marL="1703070" indent="0">
              <a:buNone/>
              <a:defRPr sz="995" b="1"/>
            </a:lvl7pPr>
            <a:lvl8pPr marL="1986915" indent="0">
              <a:buNone/>
              <a:defRPr sz="995" b="1"/>
            </a:lvl8pPr>
            <a:lvl9pPr marL="2270760" indent="0">
              <a:buNone/>
              <a:defRPr sz="995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825" y="4565183"/>
            <a:ext cx="3348216" cy="4579142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50152" y="3511808"/>
            <a:ext cx="3158224" cy="863364"/>
          </a:xfrm>
        </p:spPr>
        <p:txBody>
          <a:bodyPr anchor="b">
            <a:noAutofit/>
          </a:bodyPr>
          <a:lstStyle>
            <a:lvl1pPr marL="0" indent="0">
              <a:buNone/>
              <a:defRPr sz="1365" b="0">
                <a:solidFill>
                  <a:schemeClr val="accent2"/>
                </a:solidFill>
              </a:defRPr>
            </a:lvl1pPr>
            <a:lvl2pPr marL="283845" indent="0">
              <a:buNone/>
              <a:defRPr sz="1240" b="1"/>
            </a:lvl2pPr>
            <a:lvl3pPr marL="567690" indent="0">
              <a:buNone/>
              <a:defRPr sz="1120" b="1"/>
            </a:lvl3pPr>
            <a:lvl4pPr marL="851535" indent="0">
              <a:buNone/>
              <a:defRPr sz="995" b="1"/>
            </a:lvl4pPr>
            <a:lvl5pPr marL="1135380" indent="0">
              <a:buNone/>
              <a:defRPr sz="995" b="1"/>
            </a:lvl5pPr>
            <a:lvl6pPr marL="1419225" indent="0">
              <a:buNone/>
              <a:defRPr sz="995" b="1"/>
            </a:lvl6pPr>
            <a:lvl7pPr marL="1703070" indent="0">
              <a:buNone/>
              <a:defRPr sz="995" b="1"/>
            </a:lvl7pPr>
            <a:lvl8pPr marL="1986915" indent="0">
              <a:buNone/>
              <a:defRPr sz="995" b="1"/>
            </a:lvl8pPr>
            <a:lvl9pPr marL="2270760" indent="0">
              <a:buNone/>
              <a:defRPr sz="995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0161" y="4565183"/>
            <a:ext cx="3348216" cy="4579142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EE291-4C52-438C-AE09-3B1DAE247640}" type="datetime1">
              <a:rPr lang="en-US" smtClean="0"/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73591" y="946337"/>
            <a:ext cx="7015439" cy="19640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7534" y="1138402"/>
            <a:ext cx="6847553" cy="15419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F92F7-AF3E-4F5E-B336-B9648224E013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3780-C955-4C02-B9CF-FC99D126F4BF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0823" y="9285927"/>
            <a:ext cx="4294435" cy="5696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278020" y="8022430"/>
            <a:ext cx="7014299" cy="198877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23" y="8210156"/>
            <a:ext cx="3047947" cy="1075770"/>
          </a:xfrm>
        </p:spPr>
        <p:txBody>
          <a:bodyPr anchor="ctr"/>
          <a:lstStyle>
            <a:lvl1pPr algn="l">
              <a:defRPr sz="124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019" y="937983"/>
            <a:ext cx="7010972" cy="6560267"/>
          </a:xfrm>
        </p:spPr>
        <p:txBody>
          <a:bodyPr anchor="ctr">
            <a:normAutofit/>
          </a:bodyPr>
          <a:lstStyle>
            <a:lvl1pPr>
              <a:defRPr sz="1240">
                <a:solidFill>
                  <a:schemeClr val="tx2"/>
                </a:solidFill>
              </a:defRPr>
            </a:lvl1pPr>
            <a:lvl2pPr>
              <a:defRPr sz="1120">
                <a:solidFill>
                  <a:schemeClr val="tx2"/>
                </a:solidFill>
              </a:defRPr>
            </a:lvl2pPr>
            <a:lvl3pPr>
              <a:defRPr sz="995">
                <a:solidFill>
                  <a:schemeClr val="tx2"/>
                </a:solidFill>
              </a:defRPr>
            </a:lvl3pPr>
            <a:lvl4pPr>
              <a:defRPr sz="870">
                <a:solidFill>
                  <a:schemeClr val="tx2"/>
                </a:solidFill>
              </a:defRPr>
            </a:lvl4pPr>
            <a:lvl5pPr>
              <a:defRPr sz="870">
                <a:solidFill>
                  <a:schemeClr val="tx2"/>
                </a:solidFill>
              </a:defRPr>
            </a:lvl5pPr>
            <a:lvl6pPr>
              <a:defRPr sz="870">
                <a:solidFill>
                  <a:schemeClr val="tx2"/>
                </a:solidFill>
              </a:defRPr>
            </a:lvl6pPr>
            <a:lvl7pPr>
              <a:defRPr sz="870">
                <a:solidFill>
                  <a:schemeClr val="tx2"/>
                </a:solidFill>
              </a:defRPr>
            </a:lvl7pPr>
            <a:lvl8pPr>
              <a:defRPr sz="870">
                <a:solidFill>
                  <a:schemeClr val="tx2"/>
                </a:solidFill>
              </a:defRPr>
            </a:lvl8pPr>
            <a:lvl9pPr>
              <a:defRPr sz="87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4094" y="8210156"/>
            <a:ext cx="3644284" cy="1075771"/>
          </a:xfrm>
        </p:spPr>
        <p:txBody>
          <a:bodyPr anchor="ctr">
            <a:normAutofit/>
          </a:bodyPr>
          <a:lstStyle>
            <a:lvl1pPr marL="0" indent="0" algn="r">
              <a:buNone/>
              <a:defRPr sz="685">
                <a:solidFill>
                  <a:schemeClr val="bg1"/>
                </a:solidFill>
              </a:defRPr>
            </a:lvl1pPr>
            <a:lvl2pPr marL="283845" indent="0">
              <a:buNone/>
              <a:defRPr sz="685"/>
            </a:lvl2pPr>
            <a:lvl3pPr marL="567690" indent="0">
              <a:buNone/>
              <a:defRPr sz="620"/>
            </a:lvl3pPr>
            <a:lvl4pPr marL="851535" indent="0">
              <a:buNone/>
              <a:defRPr sz="560"/>
            </a:lvl4pPr>
            <a:lvl5pPr marL="1135380" indent="0">
              <a:buNone/>
              <a:defRPr sz="560"/>
            </a:lvl5pPr>
            <a:lvl6pPr marL="1419225" indent="0">
              <a:buNone/>
              <a:defRPr sz="560"/>
            </a:lvl6pPr>
            <a:lvl7pPr marL="1703070" indent="0">
              <a:buNone/>
              <a:defRPr sz="560"/>
            </a:lvl7pPr>
            <a:lvl8pPr marL="1986915" indent="0">
              <a:buNone/>
              <a:defRPr sz="560"/>
            </a:lvl8pPr>
            <a:lvl9pPr marL="2270760" indent="0">
              <a:buNone/>
              <a:defRPr sz="56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E79E36B-24BE-4AF6-BF1B-6766A677631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823" y="9285927"/>
            <a:ext cx="4294435" cy="569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24" y="7322556"/>
            <a:ext cx="6847553" cy="884216"/>
          </a:xfrm>
        </p:spPr>
        <p:txBody>
          <a:bodyPr anchor="b">
            <a:normAutofit/>
          </a:bodyPr>
          <a:lstStyle>
            <a:lvl1pPr algn="l">
              <a:defRPr sz="149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8020" y="935682"/>
            <a:ext cx="7009742" cy="5549972"/>
          </a:xfrm>
        </p:spPr>
        <p:txBody>
          <a:bodyPr anchor="t">
            <a:normAutofit/>
          </a:bodyPr>
          <a:lstStyle>
            <a:lvl1pPr marL="0" indent="0" algn="ctr">
              <a:buNone/>
              <a:defRPr sz="995"/>
            </a:lvl1pPr>
            <a:lvl2pPr marL="283845" indent="0">
              <a:buNone/>
              <a:defRPr sz="995"/>
            </a:lvl2pPr>
            <a:lvl3pPr marL="567690" indent="0">
              <a:buNone/>
              <a:defRPr sz="995"/>
            </a:lvl3pPr>
            <a:lvl4pPr marL="851535" indent="0">
              <a:buNone/>
              <a:defRPr sz="995"/>
            </a:lvl4pPr>
            <a:lvl5pPr marL="1135380" indent="0">
              <a:buNone/>
              <a:defRPr sz="995"/>
            </a:lvl5pPr>
            <a:lvl6pPr marL="1419225" indent="0">
              <a:buNone/>
              <a:defRPr sz="995"/>
            </a:lvl6pPr>
            <a:lvl7pPr marL="1703070" indent="0">
              <a:buNone/>
              <a:defRPr sz="995"/>
            </a:lvl7pPr>
            <a:lvl8pPr marL="1986915" indent="0">
              <a:buNone/>
              <a:defRPr sz="995"/>
            </a:lvl8pPr>
            <a:lvl9pPr marL="2270760" indent="0">
              <a:buNone/>
              <a:defRPr sz="995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823" y="8206772"/>
            <a:ext cx="6847554" cy="934038"/>
          </a:xfrm>
        </p:spPr>
        <p:txBody>
          <a:bodyPr>
            <a:normAutofit/>
          </a:bodyPr>
          <a:lstStyle>
            <a:lvl1pPr marL="0" indent="0">
              <a:buNone/>
              <a:defRPr sz="745"/>
            </a:lvl1pPr>
            <a:lvl2pPr marL="283845" indent="0">
              <a:buNone/>
              <a:defRPr sz="745"/>
            </a:lvl2pPr>
            <a:lvl3pPr marL="567690" indent="0">
              <a:buNone/>
              <a:defRPr sz="620"/>
            </a:lvl3pPr>
            <a:lvl4pPr marL="851535" indent="0">
              <a:buNone/>
              <a:defRPr sz="560"/>
            </a:lvl4pPr>
            <a:lvl5pPr marL="1135380" indent="0">
              <a:buNone/>
              <a:defRPr sz="560"/>
            </a:lvl5pPr>
            <a:lvl6pPr marL="1419225" indent="0">
              <a:buNone/>
              <a:defRPr sz="560"/>
            </a:lvl6pPr>
            <a:lvl7pPr marL="1703070" indent="0">
              <a:buNone/>
              <a:defRPr sz="560"/>
            </a:lvl7pPr>
            <a:lvl8pPr marL="1986915" indent="0">
              <a:buNone/>
              <a:defRPr sz="560"/>
            </a:lvl8pPr>
            <a:lvl9pPr marL="2270760" indent="0">
              <a:buNone/>
              <a:defRPr sz="56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403B5-F5C8-4282-923F-FCDAA5FD886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823" y="9285927"/>
            <a:ext cx="4294435" cy="5696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273344" y="958589"/>
            <a:ext cx="7021214" cy="1855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0823" y="1095493"/>
            <a:ext cx="6847553" cy="15817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D915F-372E-4150-A90D-8A0386ADAEEF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0823" y="9285927"/>
            <a:ext cx="4294435" cy="5696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487671" y="935682"/>
            <a:ext cx="1804649" cy="90755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87671" y="1054258"/>
            <a:ext cx="1244252" cy="80865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1098" y="1054258"/>
            <a:ext cx="4902273" cy="808655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83572" y="9292677"/>
            <a:ext cx="824554" cy="569663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043BF8-BF1B-409E-9F4B-CBD26F5E973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1098" y="9285927"/>
            <a:ext cx="4902273" cy="5696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85607" y="9292677"/>
            <a:ext cx="722771" cy="569663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460" y="2460942"/>
            <a:ext cx="3292602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8138" y="2460942"/>
            <a:ext cx="3292602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814363"/>
            <a:ext cx="7569200" cy="58853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823" y="1592061"/>
            <a:ext cx="6825162" cy="2301293"/>
          </a:xfrm>
          <a:effectLst/>
        </p:spPr>
        <p:txBody>
          <a:bodyPr anchor="b">
            <a:normAutofit/>
          </a:bodyPr>
          <a:lstStyle>
            <a:lvl1pPr>
              <a:defRPr sz="2235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825" y="3893356"/>
            <a:ext cx="6825160" cy="921010"/>
          </a:xfrm>
        </p:spPr>
        <p:txBody>
          <a:bodyPr anchor="t">
            <a:normAutofit/>
          </a:bodyPr>
          <a:lstStyle>
            <a:lvl1pPr marL="0" indent="0" algn="l">
              <a:buNone/>
              <a:defRPr sz="995" cap="all">
                <a:solidFill>
                  <a:schemeClr val="accent2"/>
                </a:solidFill>
              </a:defRPr>
            </a:lvl1pPr>
            <a:lvl2pPr marL="283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67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1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35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1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0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86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70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2028" y="9292677"/>
            <a:ext cx="1766147" cy="569663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63BA2F-D5BE-4320-8517-8C818A7F4FED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4945" y="9292677"/>
            <a:ext cx="631040" cy="569663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23" y="1095493"/>
            <a:ext cx="6847553" cy="15817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823" y="3401978"/>
            <a:ext cx="6847553" cy="57388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A727-D2D9-4C29-8825-5440933CABA1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4945" y="9292677"/>
            <a:ext cx="653432" cy="569663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92" y="943628"/>
            <a:ext cx="789900" cy="888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278020" y="8022432"/>
            <a:ext cx="7009742" cy="19640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24" y="4749063"/>
            <a:ext cx="6847553" cy="2336388"/>
          </a:xfrm>
        </p:spPr>
        <p:txBody>
          <a:bodyPr anchor="b">
            <a:normAutofit/>
          </a:bodyPr>
          <a:lstStyle>
            <a:lvl1pPr algn="l">
              <a:defRPr sz="2235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823" y="7085452"/>
            <a:ext cx="6847553" cy="936979"/>
          </a:xfrm>
        </p:spPr>
        <p:txBody>
          <a:bodyPr anchor="t">
            <a:normAutofit/>
          </a:bodyPr>
          <a:lstStyle>
            <a:lvl1pPr marL="0" indent="0" algn="l">
              <a:buNone/>
              <a:defRPr sz="1120" cap="all">
                <a:solidFill>
                  <a:schemeClr val="accent2"/>
                </a:solidFill>
              </a:defRPr>
            </a:lvl1pPr>
            <a:lvl2pPr marL="283845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2pPr>
            <a:lvl3pPr marL="567690" indent="0">
              <a:buNone/>
              <a:defRPr sz="995">
                <a:solidFill>
                  <a:schemeClr val="tx1">
                    <a:tint val="75000"/>
                  </a:schemeClr>
                </a:solidFill>
              </a:defRPr>
            </a:lvl3pPr>
            <a:lvl4pPr marL="85153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4pPr>
            <a:lvl5pPr marL="1135380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5pPr>
            <a:lvl6pPr marL="141922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6pPr>
            <a:lvl7pPr marL="1703070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7pPr>
            <a:lvl8pPr marL="1986915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8pPr>
            <a:lvl9pPr marL="2270760" indent="0">
              <a:buNone/>
              <a:defRPr sz="8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6A1AF8-AC85-4A41-A88A-E091AABEF78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0823" y="9285927"/>
            <a:ext cx="4294435" cy="569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276880" y="946337"/>
            <a:ext cx="7015439" cy="19640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24" y="1138402"/>
            <a:ext cx="6847553" cy="15419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824" y="3476097"/>
            <a:ext cx="3366400" cy="566822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1976" y="3476097"/>
            <a:ext cx="3366402" cy="566822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64076-3F0B-46D6-BCF2-6375B3A6C9BA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3276" y="1599945"/>
            <a:ext cx="5222646" cy="2967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460" y="2460942"/>
            <a:ext cx="6812280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02004" y="10053149"/>
            <a:ext cx="3016885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460" y="9950768"/>
            <a:ext cx="1740916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9824" y="9950768"/>
            <a:ext cx="1740916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823" y="1100124"/>
            <a:ext cx="6847553" cy="1855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823" y="3644597"/>
            <a:ext cx="6847553" cy="5496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22028" y="9292677"/>
            <a:ext cx="1766146" cy="569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0">
                <a:solidFill>
                  <a:schemeClr val="accent2"/>
                </a:solidFill>
              </a:defRPr>
            </a:lvl1pPr>
          </a:lstStyle>
          <a:p>
            <a:fld id="{38353FC8-4F6E-4164-A1CA-E209E31DC90E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4945" y="9292677"/>
            <a:ext cx="653433" cy="569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7223" y="713317"/>
            <a:ext cx="2299145" cy="1482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992833" y="707767"/>
            <a:ext cx="2299145" cy="15376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633469" y="713317"/>
            <a:ext cx="2299145" cy="142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3" y="9559122"/>
            <a:ext cx="815433" cy="3972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hdr="0" ftr="0" dt="0"/>
  <p:txStyles>
    <p:titleStyle>
      <a:lvl1pPr algn="l" defTabSz="283845" rtl="0" eaLnBrk="1" latinLnBrk="0" hangingPunct="1">
        <a:spcBef>
          <a:spcPct val="0"/>
        </a:spcBef>
        <a:buNone/>
        <a:defRPr sz="174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89865" indent="-189865" algn="l" defTabSz="283845" rtl="0" eaLnBrk="1" latinLnBrk="0" hangingPunct="1">
        <a:spcBef>
          <a:spcPts val="6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120" kern="1200">
          <a:solidFill>
            <a:schemeClr val="tx2"/>
          </a:solidFill>
          <a:latin typeface="+mn-lt"/>
          <a:ea typeface="+mn-ea"/>
          <a:cs typeface="+mn-cs"/>
        </a:defRPr>
      </a:lvl1pPr>
      <a:lvl2pPr marL="391160" indent="-189865" algn="l" defTabSz="283845" rtl="0" eaLnBrk="1" latinLnBrk="0" hangingPunct="1">
        <a:spcBef>
          <a:spcPts val="6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95" kern="1200">
          <a:solidFill>
            <a:schemeClr val="tx2"/>
          </a:solidFill>
          <a:latin typeface="+mn-lt"/>
          <a:ea typeface="+mn-ea"/>
          <a:cs typeface="+mn-cs"/>
        </a:defRPr>
      </a:lvl2pPr>
      <a:lvl3pPr marL="558800" indent="-167640" algn="l" defTabSz="283845" rtl="0" eaLnBrk="1" latinLnBrk="0" hangingPunct="1">
        <a:spcBef>
          <a:spcPts val="6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870" kern="1200">
          <a:solidFill>
            <a:schemeClr val="tx2"/>
          </a:solidFill>
          <a:latin typeface="+mn-lt"/>
          <a:ea typeface="+mn-ea"/>
          <a:cs typeface="+mn-cs"/>
        </a:defRPr>
      </a:lvl3pPr>
      <a:lvl4pPr marL="770890" indent="-145415" algn="l" defTabSz="283845" rtl="0" eaLnBrk="1" latinLnBrk="0" hangingPunct="1">
        <a:spcBef>
          <a:spcPts val="6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45" kern="1200">
          <a:solidFill>
            <a:schemeClr val="tx2"/>
          </a:solidFill>
          <a:latin typeface="+mn-lt"/>
          <a:ea typeface="+mn-ea"/>
          <a:cs typeface="+mn-cs"/>
        </a:defRPr>
      </a:lvl4pPr>
      <a:lvl5pPr marL="994410" indent="-145415" algn="l" defTabSz="283845" rtl="0" eaLnBrk="1" latinLnBrk="0" hangingPunct="1">
        <a:spcBef>
          <a:spcPts val="6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45" kern="1200">
          <a:solidFill>
            <a:schemeClr val="tx2"/>
          </a:solidFill>
          <a:latin typeface="+mn-lt"/>
          <a:ea typeface="+mn-ea"/>
          <a:cs typeface="+mn-cs"/>
        </a:defRPr>
      </a:lvl5pPr>
      <a:lvl6pPr marL="1179830" indent="-141605" algn="l" defTabSz="283845" rtl="0" eaLnBrk="1" latinLnBrk="0" hangingPunct="1">
        <a:spcBef>
          <a:spcPts val="6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45" kern="1200">
          <a:solidFill>
            <a:schemeClr val="tx2"/>
          </a:solidFill>
          <a:latin typeface="+mn-lt"/>
          <a:ea typeface="+mn-ea"/>
          <a:cs typeface="+mn-cs"/>
        </a:defRPr>
      </a:lvl6pPr>
      <a:lvl7pPr marL="1365885" indent="-141605" algn="l" defTabSz="283845" rtl="0" eaLnBrk="1" latinLnBrk="0" hangingPunct="1">
        <a:spcBef>
          <a:spcPts val="6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45" kern="1200">
          <a:solidFill>
            <a:schemeClr val="tx2"/>
          </a:solidFill>
          <a:latin typeface="+mn-lt"/>
          <a:ea typeface="+mn-ea"/>
          <a:cs typeface="+mn-cs"/>
        </a:defRPr>
      </a:lvl7pPr>
      <a:lvl8pPr marL="1551940" indent="-141605" algn="l" defTabSz="283845" rtl="0" eaLnBrk="1" latinLnBrk="0" hangingPunct="1">
        <a:spcBef>
          <a:spcPts val="6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45" kern="1200">
          <a:solidFill>
            <a:schemeClr val="tx2"/>
          </a:solidFill>
          <a:latin typeface="+mn-lt"/>
          <a:ea typeface="+mn-ea"/>
          <a:cs typeface="+mn-cs"/>
        </a:defRPr>
      </a:lvl8pPr>
      <a:lvl9pPr marL="1737995" indent="-141605" algn="l" defTabSz="283845" rtl="0" eaLnBrk="1" latinLnBrk="0" hangingPunct="1">
        <a:spcBef>
          <a:spcPts val="6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74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3845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83845" algn="l" defTabSz="283845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2pPr>
      <a:lvl3pPr marL="567690" algn="l" defTabSz="283845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3pPr>
      <a:lvl4pPr marL="851535" algn="l" defTabSz="283845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4pPr>
      <a:lvl5pPr marL="1135380" algn="l" defTabSz="283845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5pPr>
      <a:lvl6pPr marL="1419225" algn="l" defTabSz="283845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6pPr>
      <a:lvl7pPr marL="1703070" algn="l" defTabSz="283845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7pPr>
      <a:lvl8pPr marL="1986915" algn="l" defTabSz="283845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8pPr>
      <a:lvl9pPr marL="2270760" algn="l" defTabSz="283845" rtl="0" eaLnBrk="1" latinLnBrk="0" hangingPunct="1">
        <a:defRPr sz="1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70.xml"/><Relationship Id="rId5" Type="http://schemas.openxmlformats.org/officeDocument/2006/relationships/slide" Target="slide169.xml"/><Relationship Id="rId4" Type="http://schemas.openxmlformats.org/officeDocument/2006/relationships/slide" Target="slide168.xml"/><Relationship Id="rId3" Type="http://schemas.openxmlformats.org/officeDocument/2006/relationships/slide" Target="slide164.xml"/><Relationship Id="rId2" Type="http://schemas.openxmlformats.org/officeDocument/2006/relationships/slide" Target="slide158.xml"/><Relationship Id="rId1" Type="http://schemas.openxmlformats.org/officeDocument/2006/relationships/slide" Target="slide15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9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0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4.jpeg"/><Relationship Id="rId1" Type="http://schemas.openxmlformats.org/officeDocument/2006/relationships/hyperlink" Target="https://github.com/SardarMudassarAliKhan/OnionArchitectureInAspNetCore6WebAPI.git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7.jpeg"/><Relationship Id="rId1" Type="http://schemas.openxmlformats.org/officeDocument/2006/relationships/image" Target="../media/image86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9.jpeg"/><Relationship Id="rId1" Type="http://schemas.openxmlformats.org/officeDocument/2006/relationships/image" Target="../media/image88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9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2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5.jpeg"/><Relationship Id="rId1" Type="http://schemas.openxmlformats.org/officeDocument/2006/relationships/hyperlink" Target="mailto:mudassarali.official@gmail.com" TargetMode="External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hyperlink" Target="mailto:mudassarali.official@gmail.com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7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8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7.png"/><Relationship Id="rId1" Type="http://schemas.openxmlformats.org/officeDocument/2006/relationships/hyperlink" Target="mailto:mudassarali.official@gmail.com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9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2.jpeg"/><Relationship Id="rId1" Type="http://schemas.openxmlformats.org/officeDocument/2006/relationships/image" Target="../media/image111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6.jpeg"/><Relationship Id="rId1" Type="http://schemas.openxmlformats.org/officeDocument/2006/relationships/image" Target="../media/image115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8.jpeg"/><Relationship Id="rId1" Type="http://schemas.openxmlformats.org/officeDocument/2006/relationships/image" Target="../media/image117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9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1.jpeg"/><Relationship Id="rId1" Type="http://schemas.openxmlformats.org/officeDocument/2006/relationships/image" Target="../media/image12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3.jpeg"/><Relationship Id="rId1" Type="http://schemas.openxmlformats.org/officeDocument/2006/relationships/image" Target="../media/image122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5.jpeg"/><Relationship Id="rId1" Type="http://schemas.openxmlformats.org/officeDocument/2006/relationships/image" Target="../media/image12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7.jpeg"/><Relationship Id="rId1" Type="http://schemas.openxmlformats.org/officeDocument/2006/relationships/image" Target="../media/image126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9.jpeg"/><Relationship Id="rId1" Type="http://schemas.openxmlformats.org/officeDocument/2006/relationships/image" Target="../media/image1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1.jpeg"/><Relationship Id="rId1" Type="http://schemas.openxmlformats.org/officeDocument/2006/relationships/image" Target="../media/image130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3.jpeg"/><Relationship Id="rId1" Type="http://schemas.openxmlformats.org/officeDocument/2006/relationships/image" Target="../media/image132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5.jpeg"/><Relationship Id="rId1" Type="http://schemas.openxmlformats.org/officeDocument/2006/relationships/image" Target="../media/image134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7.jpeg"/><Relationship Id="rId1" Type="http://schemas.openxmlformats.org/officeDocument/2006/relationships/image" Target="../media/image136.jpe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8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0.jpeg"/><Relationship Id="rId1" Type="http://schemas.openxmlformats.org/officeDocument/2006/relationships/image" Target="../media/image139.jpe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1.jpe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2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4.jpeg"/><Relationship Id="rId1" Type="http://schemas.openxmlformats.org/officeDocument/2006/relationships/image" Target="../media/image1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6.jpeg"/><Relationship Id="rId1" Type="http://schemas.openxmlformats.org/officeDocument/2006/relationships/image" Target="../media/image145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8.png"/><Relationship Id="rId1" Type="http://schemas.openxmlformats.org/officeDocument/2006/relationships/image" Target="../media/image147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0.jpeg"/><Relationship Id="rId1" Type="http://schemas.openxmlformats.org/officeDocument/2006/relationships/image" Target="../media/image149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2.jpeg"/><Relationship Id="rId1" Type="http://schemas.openxmlformats.org/officeDocument/2006/relationships/image" Target="../media/image15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4.jpeg"/><Relationship Id="rId1" Type="http://schemas.openxmlformats.org/officeDocument/2006/relationships/image" Target="../media/image153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6.jpeg"/><Relationship Id="rId1" Type="http://schemas.openxmlformats.org/officeDocument/2006/relationships/image" Target="../media/image155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7.jpeg"/><Relationship Id="rId1" Type="http://schemas.openxmlformats.org/officeDocument/2006/relationships/image" Target="../media/image151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9.jpeg"/><Relationship Id="rId1" Type="http://schemas.openxmlformats.org/officeDocument/2006/relationships/image" Target="../media/image158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0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hyperlink" Target="https://www.guru99.com/restful-web-services.html" TargetMode="External"/><Relationship Id="rId4" Type="http://schemas.openxmlformats.org/officeDocument/2006/relationships/hyperlink" Target="https://www.castsoftware.com/" TargetMode="External"/><Relationship Id="rId3" Type="http://schemas.openxmlformats.org/officeDocument/2006/relationships/hyperlink" Target="https://google.com/" TargetMode="External"/><Relationship Id="rId2" Type="http://schemas.openxmlformats.org/officeDocument/2006/relationships/hyperlink" Target="https://docs.microsoft.com/en-us/" TargetMode="External"/><Relationship Id="rId1" Type="http://schemas.openxmlformats.org/officeDocument/2006/relationships/hyperlink" Target="https://www.c-sharpcorner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1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0.jpeg"/><Relationship Id="rId1" Type="http://schemas.openxmlformats.org/officeDocument/2006/relationships/hyperlink" Target="https://github.com/SardarMudassarAliKhan/JWTTokenAuthInAspNet6.git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" Target="slide21.xml"/><Relationship Id="rId8" Type="http://schemas.openxmlformats.org/officeDocument/2006/relationships/slide" Target="slide20.xml"/><Relationship Id="rId7" Type="http://schemas.openxmlformats.org/officeDocument/2006/relationships/slide" Target="slide19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14.xml"/><Relationship Id="rId3" Type="http://schemas.openxmlformats.org/officeDocument/2006/relationships/slide" Target="slide13.xml"/><Relationship Id="rId2" Type="http://schemas.openxmlformats.org/officeDocument/2006/relationships/slide" Target="slide12.xml"/><Relationship Id="rId18" Type="http://schemas.openxmlformats.org/officeDocument/2006/relationships/slideLayout" Target="../slideLayouts/slideLayout5.xml"/><Relationship Id="rId17" Type="http://schemas.openxmlformats.org/officeDocument/2006/relationships/slide" Target="slide50.xml"/><Relationship Id="rId16" Type="http://schemas.openxmlformats.org/officeDocument/2006/relationships/slide" Target="slide49.xml"/><Relationship Id="rId15" Type="http://schemas.openxmlformats.org/officeDocument/2006/relationships/slide" Target="slide48.xml"/><Relationship Id="rId14" Type="http://schemas.openxmlformats.org/officeDocument/2006/relationships/slide" Target="slide47.xml"/><Relationship Id="rId13" Type="http://schemas.openxmlformats.org/officeDocument/2006/relationships/slide" Target="slide46.xml"/><Relationship Id="rId12" Type="http://schemas.openxmlformats.org/officeDocument/2006/relationships/slide" Target="slide45.xml"/><Relationship Id="rId11" Type="http://schemas.openxmlformats.org/officeDocument/2006/relationships/slide" Target="slide25.xml"/><Relationship Id="rId10" Type="http://schemas.openxmlformats.org/officeDocument/2006/relationships/slide" Target="slide23.xml"/><Relationship Id="rId1" Type="http://schemas.openxmlformats.org/officeDocument/2006/relationships/slide" Target="slide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2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" Target="slide64.xml"/><Relationship Id="rId8" Type="http://schemas.openxmlformats.org/officeDocument/2006/relationships/slide" Target="slide61.xml"/><Relationship Id="rId7" Type="http://schemas.openxmlformats.org/officeDocument/2006/relationships/slide" Target="slide58.xml"/><Relationship Id="rId6" Type="http://schemas.openxmlformats.org/officeDocument/2006/relationships/slide" Target="slide57.xml"/><Relationship Id="rId5" Type="http://schemas.openxmlformats.org/officeDocument/2006/relationships/slide" Target="slide56.xml"/><Relationship Id="rId4" Type="http://schemas.openxmlformats.org/officeDocument/2006/relationships/slide" Target="slide55.xml"/><Relationship Id="rId3" Type="http://schemas.openxmlformats.org/officeDocument/2006/relationships/slide" Target="slide54.xml"/><Relationship Id="rId20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19" Type="http://schemas.openxmlformats.org/officeDocument/2006/relationships/slide" Target="slide79.xml"/><Relationship Id="rId18" Type="http://schemas.openxmlformats.org/officeDocument/2006/relationships/slide" Target="slide78.xml"/><Relationship Id="rId17" Type="http://schemas.openxmlformats.org/officeDocument/2006/relationships/slide" Target="slide77.xml"/><Relationship Id="rId16" Type="http://schemas.openxmlformats.org/officeDocument/2006/relationships/slide" Target="slide76.xml"/><Relationship Id="rId15" Type="http://schemas.openxmlformats.org/officeDocument/2006/relationships/slide" Target="slide75.xml"/><Relationship Id="rId14" Type="http://schemas.openxmlformats.org/officeDocument/2006/relationships/slide" Target="slide74.xml"/><Relationship Id="rId13" Type="http://schemas.openxmlformats.org/officeDocument/2006/relationships/slide" Target="slide72.xml"/><Relationship Id="rId12" Type="http://schemas.openxmlformats.org/officeDocument/2006/relationships/slide" Target="slide71.xml"/><Relationship Id="rId11" Type="http://schemas.openxmlformats.org/officeDocument/2006/relationships/slide" Target="slide68.xml"/><Relationship Id="rId10" Type="http://schemas.openxmlformats.org/officeDocument/2006/relationships/slide" Target="slide66.xml"/><Relationship Id="rId1" Type="http://schemas.openxmlformats.org/officeDocument/2006/relationships/slide" Target="slide5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github.com/SardarMudassarAliKhan/JWTTokenAuthInAspNet6.git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" Target="slide100.xml"/><Relationship Id="rId8" Type="http://schemas.openxmlformats.org/officeDocument/2006/relationships/slide" Target="slide97.xml"/><Relationship Id="rId7" Type="http://schemas.openxmlformats.org/officeDocument/2006/relationships/slide" Target="slide93.xml"/><Relationship Id="rId6" Type="http://schemas.openxmlformats.org/officeDocument/2006/relationships/slide" Target="slide91.xml"/><Relationship Id="rId5" Type="http://schemas.openxmlformats.org/officeDocument/2006/relationships/slide" Target="slide87.xml"/><Relationship Id="rId4" Type="http://schemas.openxmlformats.org/officeDocument/2006/relationships/slide" Target="slide85.xml"/><Relationship Id="rId3" Type="http://schemas.openxmlformats.org/officeDocument/2006/relationships/slide" Target="slide82.xml"/><Relationship Id="rId23" Type="http://schemas.openxmlformats.org/officeDocument/2006/relationships/slideLayout" Target="../slideLayouts/slideLayout5.xml"/><Relationship Id="rId22" Type="http://schemas.openxmlformats.org/officeDocument/2006/relationships/slide" Target="slide125.xml"/><Relationship Id="rId21" Type="http://schemas.openxmlformats.org/officeDocument/2006/relationships/slide" Target="slide123.xml"/><Relationship Id="rId20" Type="http://schemas.openxmlformats.org/officeDocument/2006/relationships/slide" Target="slide122.xml"/><Relationship Id="rId2" Type="http://schemas.openxmlformats.org/officeDocument/2006/relationships/slide" Target="slide80.xml"/><Relationship Id="rId19" Type="http://schemas.openxmlformats.org/officeDocument/2006/relationships/slide" Target="slide121.xml"/><Relationship Id="rId18" Type="http://schemas.openxmlformats.org/officeDocument/2006/relationships/slide" Target="slide119.xml"/><Relationship Id="rId17" Type="http://schemas.openxmlformats.org/officeDocument/2006/relationships/slide" Target="slide115.xml"/><Relationship Id="rId16" Type="http://schemas.openxmlformats.org/officeDocument/2006/relationships/slide" Target="slide114.xml"/><Relationship Id="rId15" Type="http://schemas.openxmlformats.org/officeDocument/2006/relationships/slide" Target="slide113.xml"/><Relationship Id="rId14" Type="http://schemas.openxmlformats.org/officeDocument/2006/relationships/slide" Target="slide112.xml"/><Relationship Id="rId13" Type="http://schemas.openxmlformats.org/officeDocument/2006/relationships/slide" Target="slide108.xml"/><Relationship Id="rId12" Type="http://schemas.openxmlformats.org/officeDocument/2006/relationships/slide" Target="slide107.xml"/><Relationship Id="rId11" Type="http://schemas.openxmlformats.org/officeDocument/2006/relationships/slide" Target="slide106.xml"/><Relationship Id="rId10" Type="http://schemas.openxmlformats.org/officeDocument/2006/relationships/slide" Target="slide103.xml"/><Relationship Id="rId1" Type="http://schemas.openxmlformats.org/officeDocument/2006/relationships/slide" Target="slide7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1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" Target="slide138.xml"/><Relationship Id="rId8" Type="http://schemas.openxmlformats.org/officeDocument/2006/relationships/slide" Target="slide137.xml"/><Relationship Id="rId7" Type="http://schemas.openxmlformats.org/officeDocument/2006/relationships/slide" Target="slide136.xml"/><Relationship Id="rId6" Type="http://schemas.openxmlformats.org/officeDocument/2006/relationships/slide" Target="slide133.xml"/><Relationship Id="rId5" Type="http://schemas.openxmlformats.org/officeDocument/2006/relationships/slide" Target="slide132.xml"/><Relationship Id="rId4" Type="http://schemas.openxmlformats.org/officeDocument/2006/relationships/slide" Target="slide130.xml"/><Relationship Id="rId3" Type="http://schemas.openxmlformats.org/officeDocument/2006/relationships/slide" Target="slide128.xml"/><Relationship Id="rId25" Type="http://schemas.openxmlformats.org/officeDocument/2006/relationships/slideLayout" Target="../slideLayouts/slideLayout5.xml"/><Relationship Id="rId24" Type="http://schemas.openxmlformats.org/officeDocument/2006/relationships/slide" Target="slide157.xml"/><Relationship Id="rId23" Type="http://schemas.openxmlformats.org/officeDocument/2006/relationships/slide" Target="slide156.xml"/><Relationship Id="rId22" Type="http://schemas.openxmlformats.org/officeDocument/2006/relationships/slide" Target="slide155.xml"/><Relationship Id="rId21" Type="http://schemas.openxmlformats.org/officeDocument/2006/relationships/slide" Target="slide153.xml"/><Relationship Id="rId20" Type="http://schemas.openxmlformats.org/officeDocument/2006/relationships/slide" Target="slide151.xml"/><Relationship Id="rId2" Type="http://schemas.openxmlformats.org/officeDocument/2006/relationships/slide" Target="slide127.xml"/><Relationship Id="rId19" Type="http://schemas.openxmlformats.org/officeDocument/2006/relationships/slide" Target="slide150.xml"/><Relationship Id="rId18" Type="http://schemas.openxmlformats.org/officeDocument/2006/relationships/slide" Target="slide149.xml"/><Relationship Id="rId17" Type="http://schemas.openxmlformats.org/officeDocument/2006/relationships/slide" Target="slide146.xml"/><Relationship Id="rId16" Type="http://schemas.openxmlformats.org/officeDocument/2006/relationships/slide" Target="slide145.xml"/><Relationship Id="rId15" Type="http://schemas.openxmlformats.org/officeDocument/2006/relationships/slide" Target="slide144.xml"/><Relationship Id="rId14" Type="http://schemas.openxmlformats.org/officeDocument/2006/relationships/slide" Target="slide143.xml"/><Relationship Id="rId13" Type="http://schemas.openxmlformats.org/officeDocument/2006/relationships/slide" Target="slide142.xml"/><Relationship Id="rId12" Type="http://schemas.openxmlformats.org/officeDocument/2006/relationships/slide" Target="slide141.xml"/><Relationship Id="rId11" Type="http://schemas.openxmlformats.org/officeDocument/2006/relationships/slide" Target="slide140.xml"/><Relationship Id="rId10" Type="http://schemas.openxmlformats.org/officeDocument/2006/relationships/slide" Target="slide139.xml"/><Relationship Id="rId1" Type="http://schemas.openxmlformats.org/officeDocument/2006/relationships/slide" Target="slide12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473" y="5566998"/>
            <a:ext cx="6825162" cy="915737"/>
          </a:xfrm>
        </p:spPr>
        <p:txBody>
          <a:bodyPr>
            <a:noAutofit/>
          </a:bodyPr>
          <a:lstStyle/>
          <a:p>
            <a:pPr algn="ctr"/>
            <a:r>
              <a:rPr lang="en-US" sz="41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Training @ Silver touch technologies ltd.</a:t>
            </a:r>
            <a:endParaRPr lang="en-IN" sz="4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675" y="6482715"/>
            <a:ext cx="6803390" cy="861695"/>
          </a:xfrm>
        </p:spPr>
        <p:txBody>
          <a:bodyPr>
            <a:noAutofit/>
          </a:bodyPr>
          <a:lstStyle/>
          <a:p>
            <a:pPr algn="ctr"/>
            <a:r>
              <a:rPr lang="en-US" sz="1740" dirty="0" smtClean="0">
                <a:solidFill>
                  <a:schemeClr val="bg1"/>
                </a:solidFill>
              </a:rPr>
              <a:t>A leader in systems integration &amp; digital transformation</a:t>
            </a:r>
            <a:endParaRPr lang="en-US" sz="1740" dirty="0" smtClean="0">
              <a:solidFill>
                <a:schemeClr val="bg1"/>
              </a:solidFill>
            </a:endParaRPr>
          </a:p>
          <a:p>
            <a:pPr algn="ctr"/>
            <a:r>
              <a:rPr lang="en-US" sz="1740" dirty="0">
                <a:solidFill>
                  <a:schemeClr val="bg1"/>
                </a:solidFill>
              </a:rPr>
              <a:t>	</a:t>
            </a:r>
            <a:r>
              <a:rPr lang="en-US" sz="1740" dirty="0" smtClean="0">
                <a:solidFill>
                  <a:schemeClr val="bg1"/>
                </a:solidFill>
              </a:rPr>
              <a:t>										</a:t>
            </a:r>
            <a:r>
              <a:rPr lang="en-US" sz="174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since 1995</a:t>
            </a:r>
            <a:endParaRPr lang="en-IN" sz="174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2086" y="4064574"/>
            <a:ext cx="1541039" cy="6868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54404" y="749046"/>
            <a:ext cx="5694680" cy="23215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ep 1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Ac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co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u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S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u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S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erver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143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44000"/>
              </a:lnSpc>
              <a:spcBef>
                <a:spcPts val="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Step 2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Create the project asp.net Core 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5 Web API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using VS-2019...................................... 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143 </a:t>
            </a:r>
            <a:r>
              <a:rPr sz="1200" spc="-260" dirty="0"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Step</a:t>
            </a:r>
            <a:r>
              <a:rPr sz="1200" spc="-2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3</a:t>
            </a:r>
            <a:r>
              <a:rPr sz="1200" spc="-2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Set</a:t>
            </a:r>
            <a:r>
              <a:rPr sz="1200" spc="-3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the</a:t>
            </a:r>
            <a:r>
              <a:rPr sz="1200" spc="-2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Live</a:t>
            </a:r>
            <a:r>
              <a:rPr sz="1200" spc="-3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Server</a:t>
            </a:r>
            <a:r>
              <a:rPr sz="1200" spc="-3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Database</a:t>
            </a:r>
            <a:r>
              <a:rPr sz="1200" spc="-2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Connection</a:t>
            </a:r>
            <a:r>
              <a:rPr sz="1200" spc="-2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string</a:t>
            </a:r>
            <a:r>
              <a:rPr sz="1200" spc="-2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in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your</a:t>
            </a:r>
            <a:r>
              <a:rPr sz="1200" spc="-2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application</a:t>
            </a:r>
            <a:r>
              <a:rPr sz="1200" spc="-2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appsetting.json</a:t>
            </a:r>
            <a:r>
              <a:rPr sz="1200" spc="-3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file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...............................................................................................................................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144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Step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4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Publish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Your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Project..................................................................................................</a:t>
            </a:r>
            <a:r>
              <a:rPr sz="1200" spc="-9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144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ep 5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Vali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d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te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t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h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Con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ection</a:t>
            </a:r>
            <a:r>
              <a:rPr sz="1200" spc="-6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150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Conclusion............................................................................................................................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154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Refere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es</a:t>
            </a:r>
            <a:r>
              <a:rPr sz="1200" spc="-2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155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F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ee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d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b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ack</a:t>
            </a:r>
            <a:r>
              <a:rPr sz="1200" spc="-1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156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29513"/>
            <a:ext cx="447675" cy="8597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84577"/>
            <a:ext cx="3363595" cy="769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Result</a:t>
            </a:r>
            <a:r>
              <a:rPr sz="1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130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RepositoryLayer.IRepository;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522095">
              <a:lnSpc>
                <a:spcPct val="143000"/>
              </a:lnSpc>
              <a:spcBef>
                <a:spcPts val="1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ServiceLayer.ICustomServices;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672590">
              <a:lnSpc>
                <a:spcPct val="143000"/>
              </a:lnSpc>
              <a:spcBef>
                <a:spcPts val="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ServiceLayer.CustomServices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ResultService</a:t>
            </a:r>
            <a:r>
              <a:rPr sz="950" spc="10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ICustomService&lt;Resultss&gt;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5080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IRepository&lt;Resultss&gt;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ResultService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(IRepository&lt;Resultss&gt;</a:t>
            </a:r>
            <a:r>
              <a:rPr sz="9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studentRepository)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Delete(Resultss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_studentRepository.Delete(entity);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Resultss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29513"/>
            <a:ext cx="2140585" cy="85598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58420" indent="-1905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_studentRepository.Get(Id);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IEnumerable&lt;Resultss&gt;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GetAll()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5080" indent="-1905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_studentRepository.GetAll();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29513"/>
            <a:ext cx="2145030" cy="87687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Insert(Resultss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_studentRepository.Insert(entity);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Remove(Resultss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_studentRepository.Remove(entity);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Update(Resultss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_studentRepository.Update(entity);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29513"/>
            <a:ext cx="1243330" cy="18992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125850"/>
            <a:ext cx="3874770" cy="644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05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Subject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GPA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125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2032635">
              <a:lnSpc>
                <a:spcPct val="144000"/>
              </a:lnSpc>
              <a:spcBef>
                <a:spcPts val="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RepositoryLayer.IRepository;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ServiceLayer.ICustomServices;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2183130">
              <a:lnSpc>
                <a:spcPct val="143000"/>
              </a:lnSpc>
              <a:spcBef>
                <a:spcPts val="1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ServiceLayer.CustomServices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SubjectGpasService</a:t>
            </a:r>
            <a:r>
              <a:rPr sz="950" spc="2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ICustomService&lt;SubjectGpas&gt;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IRepository&lt;SubjectGpas&gt;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SubjectGpasService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(IRepository&lt;SubjectGpas&gt;</a:t>
            </a:r>
            <a:r>
              <a:rPr sz="9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studentRepository)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Delete(SubjectGpas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_studentRepository.Delete(entity);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29513"/>
            <a:ext cx="2162810" cy="87687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SubjectGpas Get(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80645" indent="-1905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_studentRepository.Get(Id);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37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IEnumerable&lt;SubjectGpas&gt;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GetAll()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25400" indent="-1905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_studentRepository.GetAll(); </a:t>
            </a:r>
            <a:r>
              <a:rPr sz="9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1040332"/>
            <a:ext cx="2145030" cy="85578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5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Insert(SubjectGpas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_studentRepository.Insert(entity);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Remove(SubjectGpas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_studentRepository.Remove(entity);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Update(SubjectGpas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29513"/>
            <a:ext cx="5758815" cy="540512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9720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_studentRepository.Update(entity);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7620" algn="just">
              <a:lnSpc>
                <a:spcPts val="206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 layer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final layer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front-end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every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 request.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3000"/>
              </a:lnSpc>
              <a:spcBef>
                <a:spcPts val="65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presents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 request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Object.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front-end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applications, 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the UI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consuming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APIS.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3000"/>
              </a:lnSpc>
              <a:spcBef>
                <a:spcPts val="82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 layer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default Asp.net core web API project Now we need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 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did before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6413410"/>
            <a:ext cx="5731509" cy="3222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8237"/>
            <a:ext cx="540512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0"/>
              </a:lnSpc>
              <a:spcBef>
                <a:spcPts val="95"/>
              </a:spcBef>
            </a:pP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16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Injection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need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Injection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the program.cs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262498"/>
            <a:ext cx="5450205" cy="4521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Modify</a:t>
            </a:r>
            <a:r>
              <a:rPr sz="16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Program.cs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File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Startup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4042410">
              <a:lnSpc>
                <a:spcPct val="143000"/>
              </a:lnSpc>
              <a:spcBef>
                <a:spcPts val="95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DomainLayer.Data;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3513455">
              <a:lnSpc>
                <a:spcPct val="144000"/>
              </a:lnSpc>
              <a:spcBef>
                <a:spcPts val="1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Microsoft.EntityFrameworkCore;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RepositoryLayer.IRepository;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RepositoryLayer.Repository;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ServiceLayer.CustomServices;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ServiceLayer.ICustomServices;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WebApplication.CreateBuilder(args);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// Add</a:t>
            </a:r>
            <a:r>
              <a:rPr sz="9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services </a:t>
            </a:r>
            <a:r>
              <a:rPr sz="950" spc="-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950" spc="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950" spc="-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container.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//Sql</a:t>
            </a:r>
            <a:r>
              <a:rPr sz="950" spc="-2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950" spc="-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Injection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ConnectionString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builder.Configuration.GetConnectionString(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"DefaultConnection"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builder.Services.AddDbContext&lt;ApplicationDbContext&gt;(options 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=&gt;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 options.UseSqlServer(ConnectionString));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builder.Services.AddControllers();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920115">
              <a:lnSpc>
                <a:spcPts val="1640"/>
              </a:lnSpc>
            </a:pP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//</a:t>
            </a:r>
            <a:r>
              <a:rPr sz="950" spc="1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Learn</a:t>
            </a:r>
            <a:r>
              <a:rPr sz="950" spc="2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950" spc="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950" spc="1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configuring</a:t>
            </a:r>
            <a:r>
              <a:rPr sz="950" spc="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Swagger/OpenAPI</a:t>
            </a:r>
            <a:r>
              <a:rPr sz="950" spc="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950" spc="4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https://aka.ms/aspnetcore/swashbuckle </a:t>
            </a:r>
            <a:r>
              <a:rPr sz="950" spc="-22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builder.Services.AddEndpointsApiExplorer();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builder.Services.AddSwaggerGen();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808080"/>
                </a:solidFill>
                <a:latin typeface="Times New Roman" panose="02020603050405020304"/>
                <a:cs typeface="Times New Roman" panose="02020603050405020304"/>
              </a:rPr>
              <a:t>#region</a:t>
            </a:r>
            <a:r>
              <a:rPr sz="950" spc="5" dirty="0">
                <a:solidFill>
                  <a:srgbClr val="808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Injected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512569"/>
            <a:ext cx="5731509" cy="3222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29513"/>
            <a:ext cx="4180840" cy="4813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builder.Services.AddScoped(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typeof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(IRepository&lt;&gt;),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typeof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(Repository&lt;&gt;));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builder.Services.AddScoped&lt;ICustomService&lt;Student&gt;,StudentService&gt;();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builder.Services.AddScoped&lt;ICustomService&lt;Resultss&gt;,ResultService&gt;();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builder.Services.AddScoped&lt;ICustomService&lt;Departments&gt;,DepartmentsService&gt;();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builder.Services.AddScoped&lt;ICustomService&lt;SubjectGpas&gt;,SubjectGpasService&gt;();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808080"/>
                </a:solidFill>
                <a:latin typeface="Times New Roman" panose="02020603050405020304"/>
                <a:cs typeface="Times New Roman" panose="02020603050405020304"/>
              </a:rPr>
              <a:t>#endregion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 =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builder.Build();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 marR="2237105">
              <a:lnSpc>
                <a:spcPct val="144000"/>
              </a:lnSpc>
            </a:pP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//</a:t>
            </a:r>
            <a:r>
              <a:rPr sz="9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Configure </a:t>
            </a:r>
            <a:r>
              <a:rPr sz="9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HTTP</a:t>
            </a:r>
            <a:r>
              <a:rPr sz="9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950" spc="-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pipeline. </a:t>
            </a:r>
            <a:r>
              <a:rPr sz="950" spc="-22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(app.Environment.IsDevelopment())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 marR="2985135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app.UseSwagger();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p.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UseSwa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()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2830830">
              <a:lnSpc>
                <a:spcPct val="28700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app.UseHttpsRedirection();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app.UseAuthorization();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app.MapControllers();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app.Run();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039992"/>
            <a:ext cx="5751830" cy="70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Controllers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Controllers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handle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request.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controller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will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interact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will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display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3601720" cy="532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2193925">
              <a:lnSpc>
                <a:spcPct val="143000"/>
              </a:lnSpc>
              <a:spcBef>
                <a:spcPts val="95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DomainLayer.Data;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664970">
              <a:lnSpc>
                <a:spcPct val="144000"/>
              </a:lnSpc>
              <a:spcBef>
                <a:spcPts val="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Microsoft.AspNetCore.Http;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Microsoft.AspNetCore.Mvc;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Microsoft.EntityFrameworkCore;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RepositoryLayer.IRepository;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ServiceLayer.ICustomServices;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OnionArchitectureInAspNetCore6WebAPI.Controllers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 marR="2183765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[Route(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"api/[controller]"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)]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[ApiController]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37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StudentsController</a:t>
            </a:r>
            <a:r>
              <a:rPr sz="950" spc="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ControllerBase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235585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ICustomService&lt;Student&gt; _customService;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ApplicationDbContext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_applicationDbContext;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 marR="5080" indent="-121920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StudentsController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(ICustomService&lt;Student&gt;</a:t>
            </a:r>
            <a:r>
              <a:rPr sz="9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customService, </a:t>
            </a:r>
            <a:r>
              <a:rPr sz="9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ApplicationDbContext applicationDbContext)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_customService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 customService;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_applicationDbContext =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applicationDbContext;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[HttpGet(nameof(GetStudentById))]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71346" y="819658"/>
            <a:ext cx="4821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What is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 Architecture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27961" y="1220469"/>
            <a:ext cx="4235450" cy="344424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What is RESTful Web Service?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 Features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Why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Principals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Constraints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Client-Server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Layered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 Web Services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RESTful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29513"/>
            <a:ext cx="2608580" cy="87687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IActionResult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GetStudentById(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 marR="815340" indent="-1905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_customService.Get(Id);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==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36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NotFound();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Ok(obj);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771525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[HttpGet(nameof(GetAllStudent))]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IActionResult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GetAllStudent()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 marR="761365" indent="-1905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_customService.GetAll();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 ==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35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NotFound();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Ok(obj);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[HttpPost(nameof(CreateStudent))]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IActionResult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CreateStudent(Student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(student!=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24155" marR="683895" indent="-30480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_customService.Insert(student);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Ok(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"Created</a:t>
            </a:r>
            <a:r>
              <a:rPr sz="950" spc="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Successfully"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BadRequest(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"Somethingwent</a:t>
            </a:r>
            <a:r>
              <a:rPr sz="950" spc="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wrong"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[HttpPost(nameof(UpdateStudent))]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IActionResult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UpdateStudent(Student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(student!=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29513"/>
            <a:ext cx="2815590" cy="522986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 marR="558800" indent="-1905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_customService.Update(student);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Ok(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"Updated</a:t>
            </a:r>
            <a:r>
              <a:rPr sz="950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SuccessFully"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BadRequest();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[HttpDelete(nameof(DeleteStudent))]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IActionResult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DeleteStudent(Student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(student!=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 marR="619760" indent="-1905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_customService.Delete(student);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Ok(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"Deleted</a:t>
            </a:r>
            <a:r>
              <a:rPr sz="950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Successfully"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36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BadRequest(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"Something</a:t>
            </a:r>
            <a:r>
              <a:rPr sz="950" spc="10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went</a:t>
            </a:r>
            <a:r>
              <a:rPr sz="950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wrong"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8237"/>
            <a:ext cx="433197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Output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we will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run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output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820539"/>
            <a:ext cx="5757545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GetAllStudent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Endpoint we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from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database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512569"/>
            <a:ext cx="5731509" cy="3222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551931"/>
            <a:ext cx="5731509" cy="322237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196460"/>
            <a:ext cx="5755640" cy="241046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  <a:spcBef>
                <a:spcPts val="75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chapter,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implemented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Framework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approach.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knowledge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other’s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Generic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repository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ct val="143000"/>
              </a:lnSpc>
              <a:spcBef>
                <a:spcPts val="1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services.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Development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OR MVC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Core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GitHub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URL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Click here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for</a:t>
            </a: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complete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</a:t>
            </a: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project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435353" y="883665"/>
            <a:ext cx="4688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 4-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API Testing</a:t>
            </a:r>
            <a:r>
              <a:rPr sz="2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7753" y="1286002"/>
            <a:ext cx="4225290" cy="18649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 5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 Delete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8180" cy="14439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article</a:t>
            </a:r>
            <a:r>
              <a:rPr sz="1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cover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procedure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simplest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very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beautiful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document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service.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collaboration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platform for API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development. Postman's functions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simplify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every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step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building an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streamline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collaboration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you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better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APIs—quicker.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529452"/>
            <a:ext cx="5757545" cy="13411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411480">
              <a:lnSpc>
                <a:spcPts val="2080"/>
              </a:lnSpc>
              <a:spcBef>
                <a:spcPts val="23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API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Asp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Net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Core 5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800" b="1" spc="-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Testing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professional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approach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make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collection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7620">
              <a:lnSpc>
                <a:spcPct val="143000"/>
              </a:lnSpc>
              <a:spcBef>
                <a:spcPts val="1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collecting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Response.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Collection.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13134" y="2406522"/>
            <a:ext cx="2733914" cy="2947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20440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Name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Collection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589144"/>
            <a:ext cx="5731509" cy="322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4251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ready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collecting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Request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566030"/>
            <a:ext cx="4413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PUT,POST,DELETE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GET,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8160257"/>
            <a:ext cx="5755005" cy="55308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 to test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 case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article.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article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 am going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POST,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GET,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PUT,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DELETE,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UPDATE,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Endpoints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177289"/>
            <a:ext cx="5731509" cy="32226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852034"/>
            <a:ext cx="5731509" cy="32226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24654"/>
            <a:ext cx="575564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Servive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Developed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5 Web 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4953634"/>
            <a:ext cx="5731509" cy="322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4287520" cy="65405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i="1" spc="-5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800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Postman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 to send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object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with Following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Properties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6416" y="1618741"/>
            <a:ext cx="5769610" cy="1069975"/>
          </a:xfrm>
          <a:prstGeom prst="rect">
            <a:avLst/>
          </a:prstGeom>
          <a:solidFill>
            <a:srgbClr val="333333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985"/>
              </a:lnSpc>
            </a:pPr>
            <a:r>
              <a:rPr sz="900" b="1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{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5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"id":</a:t>
            </a:r>
            <a:r>
              <a:rPr sz="900" b="1" spc="-6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b="1" spc="-5" dirty="0">
                <a:solidFill>
                  <a:srgbClr val="D26262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 marR="4046220">
              <a:lnSpc>
                <a:spcPts val="1060"/>
              </a:lnSpc>
              <a:spcBef>
                <a:spcPts val="40"/>
              </a:spcBef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"userName": </a:t>
            </a:r>
            <a:r>
              <a:rPr sz="900" b="1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"string"</a:t>
            </a: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 </a:t>
            </a:r>
            <a:r>
              <a:rPr sz="900" b="1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"userPassword": </a:t>
            </a:r>
            <a:r>
              <a:rPr sz="900" b="1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"string"</a:t>
            </a: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 </a:t>
            </a:r>
            <a:r>
              <a:rPr sz="900" b="1" spc="-48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"userEmail":</a:t>
            </a:r>
            <a:r>
              <a:rPr sz="900" b="1" spc="-1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b="1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"string"</a:t>
            </a: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00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"createdOn":</a:t>
            </a:r>
            <a:r>
              <a:rPr sz="900" b="1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b="1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"2021-04-16T20:38:41.062Z"</a:t>
            </a: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0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"isDeleted":</a:t>
            </a:r>
            <a:r>
              <a:rPr sz="900" b="1" spc="-3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b="1" spc="-5" dirty="0">
                <a:solidFill>
                  <a:srgbClr val="FBC28B"/>
                </a:solidFill>
                <a:latin typeface="Consolas" panose="020B0609020204030204"/>
                <a:cs typeface="Consolas" panose="020B0609020204030204"/>
              </a:rPr>
              <a:t>true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7780">
              <a:lnSpc>
                <a:spcPts val="1070"/>
              </a:lnSpc>
            </a:pPr>
            <a:r>
              <a:rPr sz="900" b="1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9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442328"/>
            <a:ext cx="2794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Raw 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3053079"/>
            <a:ext cx="5731509" cy="32226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13612" y="717549"/>
            <a:ext cx="5940425" cy="731139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is RESTful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Service?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ts val="2060"/>
              </a:lnSpc>
              <a:spcBef>
                <a:spcPts val="10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lightweight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maintainable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scalable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built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Architecture.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exposes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secure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uniform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stateless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11430">
              <a:lnSpc>
                <a:spcPts val="2060"/>
              </a:lnSpc>
              <a:spcBef>
                <a:spcPts val="2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manner</a:t>
            </a:r>
            <a:r>
              <a:rPr sz="1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calling</a:t>
            </a:r>
            <a:r>
              <a:rPr sz="1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</a:t>
            </a:r>
            <a:r>
              <a:rPr sz="1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sz="1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predefined</a:t>
            </a:r>
            <a:r>
              <a:rPr sz="1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protocols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Representational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Transfer.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Representational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7620">
              <a:lnSpc>
                <a:spcPts val="2060"/>
              </a:lnSpc>
              <a:spcBef>
                <a:spcPts val="2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state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transfer (REST)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de-facto standard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software Architecture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Interactive applications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that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follows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standard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must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ts val="2070"/>
              </a:lnSpc>
              <a:spcBef>
                <a:spcPts val="1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provide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its web resources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textual representation and allow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them to be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read and modified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stateless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protocol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predefined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standard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allow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interoperability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350">
              <a:lnSpc>
                <a:spcPts val="2060"/>
              </a:lnSpc>
              <a:spcBef>
                <a:spcPts val="1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Internet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provide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services.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alternative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SOAP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SOAP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8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Features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7620">
              <a:lnSpc>
                <a:spcPts val="2060"/>
              </a:lnSpc>
              <a:spcBef>
                <a:spcPts val="10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since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their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inception.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2002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Consortium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released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definition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WSDL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SOAP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formed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standard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12065">
              <a:lnSpc>
                <a:spcPts val="2060"/>
              </a:lnSpc>
              <a:spcBef>
                <a:spcPts val="2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implemented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2004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consortium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released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definition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additional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standard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past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four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five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years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standard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become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2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popular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giants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Facebook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Twitter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Microsoft.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articular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environment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could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could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hosting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8890">
              <a:lnSpc>
                <a:spcPts val="2060"/>
              </a:lnSpc>
              <a:spcBef>
                <a:spcPts val="2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important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pictures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videos.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says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browser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needs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resources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 must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35890">
              <a:lnSpc>
                <a:spcPct val="10000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features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follows: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feature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itself.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Let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assume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11430">
              <a:lnSpc>
                <a:spcPct val="143000"/>
              </a:lnSpc>
              <a:spcBef>
                <a:spcPts val="1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Persons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Persons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details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below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24654"/>
            <a:ext cx="5756910" cy="81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4000"/>
              </a:lnSpc>
              <a:spcBef>
                <a:spcPts val="9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If we want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Person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Database,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 must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 to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posted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UI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POST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Point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 Then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Complete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564117"/>
            <a:ext cx="5754370" cy="81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4000"/>
              </a:lnSpc>
              <a:spcBef>
                <a:spcPts val="9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 see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response ==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true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indicates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 has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base against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 that we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 sent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5216651"/>
            <a:ext cx="5731509" cy="32223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6275" cy="18078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i="1" spc="-5" dirty="0">
                <a:latin typeface="Times New Roman" panose="02020603050405020304"/>
                <a:cs typeface="Times New Roman" panose="02020603050405020304"/>
              </a:rPr>
              <a:t>Delete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Delete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715">
              <a:lnSpc>
                <a:spcPct val="143000"/>
              </a:lnSpc>
              <a:spcBef>
                <a:spcPts val="1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posted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Postman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UI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Deleted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ct val="143000"/>
              </a:lnSpc>
              <a:spcBef>
                <a:spcPts val="815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body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pass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record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delete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from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081140"/>
            <a:ext cx="5752465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equal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true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 our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deleted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successfully.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771012"/>
            <a:ext cx="5731509" cy="322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588890"/>
            <a:ext cx="5758815" cy="177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>
              <a:lnSpc>
                <a:spcPct val="143000"/>
              </a:lnSpc>
              <a:spcBef>
                <a:spcPts val="10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pictures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hitting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true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indicates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desired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i="1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800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get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person’s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ct val="143000"/>
              </a:lnSpc>
              <a:spcBef>
                <a:spcPts val="1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Postman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completion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 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by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GETAllPerson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point.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547319"/>
            <a:ext cx="5731509" cy="322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3829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Hit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Endpoint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getting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all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951602"/>
            <a:ext cx="5756910" cy="277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successful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visible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Only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that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i="1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800" b="1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put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have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Points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All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Hitting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UPDTAE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Updating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Object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6416" y="7904733"/>
            <a:ext cx="5769610" cy="1071880"/>
          </a:xfrm>
          <a:prstGeom prst="rect">
            <a:avLst/>
          </a:prstGeom>
          <a:solidFill>
            <a:srgbClr val="333333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995"/>
              </a:lnSpc>
            </a:pPr>
            <a:r>
              <a:rPr sz="90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{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5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"id"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spc="-6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D26262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0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"userName"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spc="-1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"Mudassar</a:t>
            </a:r>
            <a:r>
              <a:rPr sz="900" spc="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Ali</a:t>
            </a:r>
            <a:r>
              <a:rPr sz="900" spc="-1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Khan"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0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"userPassword"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spc="-2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"17859345@"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5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"userEmail"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spc="1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  <a:hlinkClick r:id="rId1"/>
              </a:rPr>
              <a:t>mudassarali.official@gmail.com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5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"createdOn"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"2021-04-16T20:41:15.443Z"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5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"isDeleted"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spc="-3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FBC28B"/>
                </a:solidFill>
                <a:latin typeface="Consolas" panose="020B0609020204030204"/>
                <a:cs typeface="Consolas" panose="020B0609020204030204"/>
              </a:rPr>
              <a:t>false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7780">
              <a:lnSpc>
                <a:spcPts val="1070"/>
              </a:lnSpc>
            </a:pPr>
            <a:r>
              <a:rPr sz="90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9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0104" y="8952738"/>
            <a:ext cx="1870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object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416" y="9340291"/>
            <a:ext cx="5769610" cy="401320"/>
          </a:xfrm>
          <a:prstGeom prst="rect">
            <a:avLst/>
          </a:prstGeom>
          <a:solidFill>
            <a:srgbClr val="333333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990"/>
              </a:lnSpc>
            </a:pPr>
            <a:r>
              <a:rPr sz="90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{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0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"id"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spc="-6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D26262"/>
                </a:solidFill>
                <a:latin typeface="Consolas" panose="020B0609020204030204"/>
                <a:cs typeface="Consolas" panose="020B0609020204030204"/>
              </a:rPr>
              <a:t>0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70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"userName"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"Sardar</a:t>
            </a:r>
            <a:r>
              <a:rPr sz="900" spc="-10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Mudassar</a:t>
            </a:r>
            <a:r>
              <a:rPr sz="900" spc="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Ali</a:t>
            </a:r>
            <a:r>
              <a:rPr sz="900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Khan"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278889"/>
            <a:ext cx="5731509" cy="32226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416" y="914399"/>
            <a:ext cx="5769610" cy="669290"/>
          </a:xfrm>
          <a:prstGeom prst="rect">
            <a:avLst/>
          </a:prstGeom>
          <a:solidFill>
            <a:srgbClr val="333333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995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"userPassword"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spc="-2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"17859345@"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0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"userEmail"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spc="1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  <a:hlinkClick r:id="rId1"/>
              </a:rPr>
              <a:t>mudassarali.official@gmail.com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0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"createdOn"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A1FBA1"/>
                </a:solidFill>
                <a:latin typeface="Consolas" panose="020B0609020204030204"/>
                <a:cs typeface="Consolas" panose="020B0609020204030204"/>
              </a:rPr>
              <a:t>"2021-04-16T20:41:15.443Z"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,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42875">
              <a:lnSpc>
                <a:spcPts val="1055"/>
              </a:lnSpc>
            </a:pPr>
            <a:r>
              <a:rPr sz="900" b="1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"isDeleted"</a:t>
            </a:r>
            <a:r>
              <a:rPr sz="900" spc="-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:</a:t>
            </a:r>
            <a:r>
              <a:rPr sz="900" spc="-35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900" spc="-5" dirty="0">
                <a:solidFill>
                  <a:srgbClr val="FBC28B"/>
                </a:solidFill>
                <a:latin typeface="Consolas" panose="020B0609020204030204"/>
                <a:cs typeface="Consolas" panose="020B0609020204030204"/>
              </a:rPr>
              <a:t>false</a:t>
            </a:r>
            <a:endParaRPr sz="900">
              <a:latin typeface="Consolas" panose="020B0609020204030204"/>
              <a:cs typeface="Consolas" panose="020B0609020204030204"/>
            </a:endParaRPr>
          </a:p>
          <a:p>
            <a:pPr marL="17780">
              <a:lnSpc>
                <a:spcPts val="1070"/>
              </a:lnSpc>
            </a:pPr>
            <a:r>
              <a:rPr sz="900" dirty="0">
                <a:solidFill>
                  <a:srgbClr val="FFFFFF"/>
                </a:solidFill>
                <a:latin typeface="Consolas" panose="020B0609020204030204"/>
                <a:cs typeface="Consolas" panose="020B0609020204030204"/>
              </a:rPr>
              <a:t>}</a:t>
            </a:r>
            <a:endParaRPr sz="9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257672"/>
            <a:ext cx="5753735" cy="55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sent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Endpoint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Updating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948052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987795"/>
            <a:ext cx="5731509" cy="322199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11529"/>
            <a:ext cx="5758815" cy="55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successful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submission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data,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true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indicates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been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successfully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submitted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188204"/>
            <a:ext cx="5758180" cy="17062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Engineer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My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best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Testing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great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experienced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testing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sending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getting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professional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way.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easy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configuration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Developers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 enjoy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beauty of Postman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542287"/>
            <a:ext cx="5731509" cy="322211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282953" y="1237234"/>
            <a:ext cx="4991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Chapter No</a:t>
            </a:r>
            <a:r>
              <a:rPr sz="22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API Testing</a:t>
            </a:r>
            <a:r>
              <a:rPr sz="2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Swagger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7753" y="1638045"/>
            <a:ext cx="4232910" cy="186690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Core 5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 Delete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45794"/>
            <a:ext cx="5756275" cy="429641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6350">
              <a:lnSpc>
                <a:spcPts val="2060"/>
              </a:lnSpc>
              <a:spcBef>
                <a:spcPts val="105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article</a:t>
            </a:r>
            <a:r>
              <a:rPr sz="1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cover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1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procedure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simplest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very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beautiful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document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79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 (Open API)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language-agnostic specification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describing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API. Swagger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Allows both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Machine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understand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working 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capabilities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 Machine without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direct access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source code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main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objectives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(Open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API)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to: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Minimize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workload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connect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with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Micro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services.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Reduce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Needed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accurately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Micro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12700" marR="409575">
              <a:lnSpc>
                <a:spcPts val="206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API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Web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Service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Asp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Net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Core 5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800" b="1" spc="-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Swagger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7620">
              <a:lnSpc>
                <a:spcPts val="208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article.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article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am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POST,</a:t>
            </a:r>
            <a:r>
              <a:rPr sz="1200" b="1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GET,</a:t>
            </a:r>
            <a:r>
              <a:rPr sz="1200" b="1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PUT, DELETE,</a:t>
            </a:r>
            <a:r>
              <a:rPr sz="1200" b="1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200" b="1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 UPDATE,</a:t>
            </a:r>
            <a:r>
              <a:rPr sz="1200" b="1" spc="-25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Endpoints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620511"/>
            <a:ext cx="5943600" cy="33371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039113"/>
            <a:ext cx="575183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Developed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Asp.Net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Core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533262"/>
            <a:ext cx="4511040" cy="109347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Call</a:t>
            </a:r>
            <a:r>
              <a:rPr sz="18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 Swagger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send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Properties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117475">
              <a:lnSpc>
                <a:spcPct val="100000"/>
              </a:lnSpc>
            </a:pPr>
            <a:r>
              <a:rPr sz="1200" dirty="0">
                <a:solidFill>
                  <a:srgbClr val="5C5C5C"/>
                </a:solidFill>
                <a:latin typeface="Consolas" panose="020B0609020204030204"/>
                <a:cs typeface="Consolas" panose="020B0609020204030204"/>
              </a:rPr>
              <a:t>1.</a:t>
            </a:r>
            <a:r>
              <a:rPr sz="1200" spc="-180" dirty="0">
                <a:solidFill>
                  <a:srgbClr val="5C5C5C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200" dirty="0">
                <a:latin typeface="Consolas" panose="020B0609020204030204"/>
                <a:cs typeface="Consolas" panose="020B0609020204030204"/>
              </a:rPr>
              <a:t>{</a:t>
            </a:r>
            <a:endParaRPr sz="12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4140" y="6442836"/>
            <a:ext cx="27940" cy="178435"/>
          </a:xfrm>
          <a:custGeom>
            <a:avLst/>
            <a:gdLst/>
            <a:ahLst/>
            <a:cxnLst/>
            <a:rect l="l" t="t" r="r" b="b"/>
            <a:pathLst>
              <a:path w="27940" h="178434">
                <a:moveTo>
                  <a:pt x="27431" y="0"/>
                </a:moveTo>
                <a:lnTo>
                  <a:pt x="0" y="0"/>
                </a:lnTo>
                <a:lnTo>
                  <a:pt x="0" y="178308"/>
                </a:lnTo>
                <a:lnTo>
                  <a:pt x="27431" y="178308"/>
                </a:lnTo>
                <a:lnTo>
                  <a:pt x="27431" y="0"/>
                </a:lnTo>
                <a:close/>
              </a:path>
            </a:pathLst>
          </a:custGeom>
          <a:solidFill>
            <a:srgbClr val="6CE16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74140" y="6607428"/>
          <a:ext cx="5719445" cy="1277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870"/>
                <a:gridCol w="156210"/>
                <a:gridCol w="5291455"/>
              </a:tblGrid>
              <a:tr h="178307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2.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"id"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0,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179831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1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3.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"userName"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"string"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307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4.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"userPassword"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"string"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308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5.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"userEmail"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"string"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307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6.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"createdOn"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"2021-04-16T20:38:41.062Z"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178384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7.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"isDeleted"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b="1" dirty="0">
                          <a:solidFill>
                            <a:srgbClr val="006699"/>
                          </a:solidFill>
                          <a:latin typeface="Consolas" panose="020B0609020204030204"/>
                          <a:cs typeface="Consolas" panose="020B0609020204030204"/>
                        </a:rPr>
                        <a:t>true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612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8.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305"/>
                        </a:lnSpc>
                      </a:pP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}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769363"/>
            <a:ext cx="5943600" cy="33369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418202"/>
            <a:ext cx="1798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try-out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button.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545829"/>
            <a:ext cx="5755640" cy="815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44000"/>
              </a:lnSpc>
              <a:spcBef>
                <a:spcPts val="10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If we want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Person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Database,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 must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 to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 Point then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posted by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UI to POST End Point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 then Create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Complete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943600" cy="33375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805679"/>
            <a:ext cx="5943600" cy="333755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4444110"/>
            <a:ext cx="5936615" cy="181038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8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Verbs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70"/>
              </a:lnSpc>
              <a:spcBef>
                <a:spcPts val="9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describes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browser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issues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verb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instruct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endpoints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wants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hitting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endpoints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350">
              <a:lnSpc>
                <a:spcPts val="2060"/>
              </a:lnSpc>
              <a:spcBef>
                <a:spcPts val="1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postman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either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soft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or 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permanent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 shown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below figure.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5500" y="992504"/>
            <a:ext cx="6167247" cy="32092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06144" y="6525386"/>
            <a:ext cx="5831205" cy="255460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558410"/>
            <a:ext cx="5757545" cy="204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25" algn="just">
              <a:lnSpc>
                <a:spcPct val="144000"/>
              </a:lnSpc>
              <a:spcBef>
                <a:spcPts val="9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 see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our API gives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response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== true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indicates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a new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 has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 against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Object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have sent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Swagger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Delete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3000"/>
              </a:lnSpc>
              <a:spcBef>
                <a:spcPts val="1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posted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UI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call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deleted from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943600" cy="34575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508118"/>
            <a:ext cx="3547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 to delete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record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certain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Id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410193"/>
            <a:ext cx="575437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equal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true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database successfully.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943600" cy="33375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895087"/>
            <a:ext cx="5943600" cy="33375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428870"/>
            <a:ext cx="5755005" cy="177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two pictures,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hitting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Endpoint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true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indicates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deleted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desired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 GET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Swagger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10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personal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GET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endpoint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completion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 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GETAllPerson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Endpoint.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943600" cy="3337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387185"/>
            <a:ext cx="5943600" cy="3337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345438"/>
            <a:ext cx="3647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fetch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247004"/>
            <a:ext cx="5758815" cy="277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00" algn="just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successful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execution of Web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service, 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visible to us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a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object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Only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that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Swagger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put-call,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Points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762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 Email from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Hitting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Point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based 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Object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the 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732787"/>
            <a:ext cx="5943600" cy="3337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74140" y="4304410"/>
          <a:ext cx="5719445" cy="1454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870"/>
                <a:gridCol w="156210"/>
                <a:gridCol w="5291455"/>
              </a:tblGrid>
              <a:tr h="178308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1.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30480">
                        <a:lnSpc>
                          <a:spcPts val="1305"/>
                        </a:lnSpc>
                      </a:pP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{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178307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2.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"id"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0,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178308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3.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"userName"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30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"Mudassar</a:t>
                      </a:r>
                      <a:r>
                        <a:rPr sz="1200" spc="-3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Ali</a:t>
                      </a:r>
                      <a:r>
                        <a:rPr sz="1200" spc="-25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Khan"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307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4.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"userPassword"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"17859345@"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178307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5.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"userEmail"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  <a:hlinkClick r:id="rId1"/>
                        </a:rPr>
                        <a:t>"mudassarali.official@gmail.com"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307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6.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"createdOn"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"2021-04-16T20:41:15.443Z"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178257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7.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"isDeleted"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b="1" dirty="0">
                          <a:solidFill>
                            <a:srgbClr val="006699"/>
                          </a:solidFill>
                          <a:latin typeface="Consolas" panose="020B0609020204030204"/>
                          <a:cs typeface="Consolas" panose="020B0609020204030204"/>
                        </a:rPr>
                        <a:t>false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612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8.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305"/>
                        </a:lnSpc>
                      </a:pP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}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02004" y="5899784"/>
            <a:ext cx="1828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74140" y="6349872"/>
          <a:ext cx="5719445" cy="145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870"/>
                <a:gridCol w="156210"/>
                <a:gridCol w="5291455"/>
              </a:tblGrid>
              <a:tr h="178307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1.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30480">
                        <a:lnSpc>
                          <a:spcPts val="1305"/>
                        </a:lnSpc>
                      </a:pP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{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179832">
                <a:tc>
                  <a:txBody>
                    <a:bodyPr/>
                    <a:lstStyle/>
                    <a:p>
                      <a:pPr marL="1270" algn="ctr">
                        <a:lnSpc>
                          <a:spcPts val="131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2.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315"/>
                        </a:lnSpc>
                      </a:pP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"id"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0,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178307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3.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"userName"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2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"Sardar</a:t>
                      </a:r>
                      <a:r>
                        <a:rPr sz="1200" spc="-2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Mudassar</a:t>
                      </a:r>
                      <a:r>
                        <a:rPr sz="1200" spc="-25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Ali</a:t>
                      </a:r>
                      <a:r>
                        <a:rPr sz="1200" spc="-2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Khan"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307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4.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"userPassword"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"17859345@"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178308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5.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"userEmail"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  <a:hlinkClick r:id="rId1"/>
                        </a:rPr>
                        <a:t>"mudassarali.official@gmail.com"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307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6.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"createdOn"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"2021-04-16T20:41:15.443Z"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,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  <a:tr h="178308">
                <a:tc gridSpan="3">
                  <a:txBody>
                    <a:bodyPr/>
                    <a:lstStyle/>
                    <a:p>
                      <a:pPr marL="31750">
                        <a:lnSpc>
                          <a:spcPts val="1305"/>
                        </a:lnSpc>
                        <a:tabLst>
                          <a:tab pos="427990" algn="l"/>
                        </a:tabLst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7.	</a:t>
                      </a:r>
                      <a:r>
                        <a:rPr sz="1200" dirty="0">
                          <a:solidFill>
                            <a:srgbClr val="0000FF"/>
                          </a:solidFill>
                          <a:latin typeface="Consolas" panose="020B0609020204030204"/>
                          <a:cs typeface="Consolas" panose="020B0609020204030204"/>
                        </a:rPr>
                        <a:t>"isDeleted"</a:t>
                      </a: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:</a:t>
                      </a:r>
                      <a:r>
                        <a:rPr sz="1200" spc="-65" dirty="0">
                          <a:latin typeface="Consolas" panose="020B0609020204030204"/>
                          <a:cs typeface="Consolas" panose="020B0609020204030204"/>
                        </a:rPr>
                        <a:t> </a:t>
                      </a:r>
                      <a:r>
                        <a:rPr sz="1200" b="1" dirty="0">
                          <a:solidFill>
                            <a:srgbClr val="006699"/>
                          </a:solidFill>
                          <a:latin typeface="Consolas" panose="020B0609020204030204"/>
                          <a:cs typeface="Consolas" panose="020B0609020204030204"/>
                        </a:rPr>
                        <a:t>false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78307">
                <a:tc>
                  <a:txBody>
                    <a:bodyPr/>
                    <a:lstStyle/>
                    <a:p>
                      <a:pPr marL="1270" algn="ctr"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5C5C5C"/>
                          </a:solidFill>
                          <a:latin typeface="Consolas" panose="020B0609020204030204"/>
                          <a:cs typeface="Consolas" panose="020B0609020204030204"/>
                        </a:rPr>
                        <a:t>8.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6CE16C"/>
                      </a:solidFill>
                      <a:prstDash val="solid"/>
                    </a:lnL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305"/>
                        </a:lnSpc>
                      </a:pPr>
                      <a:r>
                        <a:rPr sz="1200" dirty="0">
                          <a:latin typeface="Consolas" panose="020B0609020204030204"/>
                          <a:cs typeface="Consolas" panose="020B0609020204030204"/>
                        </a:rPr>
                        <a:t>}</a:t>
                      </a:r>
                      <a:endParaRPr sz="12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399"/>
            <a:ext cx="5943600" cy="29718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428870"/>
            <a:ext cx="5757545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successful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submission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data,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true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indicates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been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successfully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submitted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database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943600" cy="3337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333110"/>
            <a:ext cx="5943600" cy="3337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25416"/>
            <a:ext cx="5756275" cy="553021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Summary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2060"/>
              </a:lnSpc>
              <a:spcBef>
                <a:spcPts val="9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 (Open API)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language-agnostic specification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describing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API.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Developer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understand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 algn="just">
              <a:lnSpc>
                <a:spcPts val="207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capabilities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Machine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without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direct access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source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code of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main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objectives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(Open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API)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too,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Minimize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workload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connect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with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Micro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services.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Reduce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Needed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accurately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Micro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715" algn="just">
              <a:lnSpc>
                <a:spcPct val="144000"/>
              </a:lnSpc>
              <a:spcBef>
                <a:spcPts val="8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 Description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Language for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Describing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RESTful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APIS Expressed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JSON. Swagger is used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gathering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open-source software tools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Design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build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documents 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 Web Services Swagger includes automated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documentation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test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generation.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main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components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Swashbuckle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Swashbuckle.AspNetCore.Swagger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 Model 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Middleware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expose swagger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 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JSON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Points.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79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Swashbuckle.AspNetCore.SwaggerGen.Swagger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Generator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that builds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Objects Directly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 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routes controllers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 models 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package is combined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endpoints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middleware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automatically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expose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JSON.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Swashbuckle.AspNetCore.SwaggerUI is an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Embedded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version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UI Tool it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explains swagger JSON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build a rich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customizable practical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explaining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 API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Functionality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includes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built-in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harnessed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Methods.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943600" cy="33375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783844"/>
            <a:ext cx="5758180" cy="1705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My</a:t>
            </a:r>
            <a:r>
              <a:rPr sz="1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r>
              <a:rPr sz="12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 best</a:t>
            </a:r>
            <a:r>
              <a:rPr sz="1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2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 API as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 have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great experience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testing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sending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getting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efficient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way.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easy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 core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 Project and after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configuration,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Developers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enjoy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beauty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481074" y="883665"/>
            <a:ext cx="4665345" cy="68199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882650" marR="5080" indent="-870585">
              <a:lnSpc>
                <a:spcPts val="2530"/>
              </a:lnSpc>
              <a:spcBef>
                <a:spcPts val="270"/>
              </a:spcBef>
            </a:pP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Chapter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6-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Application Deployment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200" b="1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Microsoft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Cloud.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9735" y="1668526"/>
            <a:ext cx="1662430" cy="103314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Procedure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Configuration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-3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Steps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15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72414"/>
            <a:ext cx="5758815" cy="322262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100" spc="-3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100" spc="-4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100" spc="-3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Apps</a:t>
            </a:r>
            <a:r>
              <a:rPr sz="1100" spc="-4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lets</a:t>
            </a:r>
            <a:r>
              <a:rPr sz="1100" spc="-4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100" spc="-3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quickly</a:t>
            </a:r>
            <a:r>
              <a:rPr sz="1100" spc="-4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build,</a:t>
            </a:r>
            <a:r>
              <a:rPr sz="1100" spc="-4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deploy,</a:t>
            </a:r>
            <a:r>
              <a:rPr sz="1100" spc="-5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-3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scale</a:t>
            </a:r>
            <a:r>
              <a:rPr sz="1100" spc="-4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enterprise-grade</a:t>
            </a:r>
            <a:r>
              <a:rPr sz="1100" spc="-4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web,</a:t>
            </a:r>
            <a:r>
              <a:rPr sz="1100" spc="-3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mobile,</a:t>
            </a:r>
            <a:r>
              <a:rPr sz="1100" spc="-4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-4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 marR="8890">
              <a:lnSpc>
                <a:spcPct val="144000"/>
              </a:lnSpc>
              <a:spcBef>
                <a:spcPts val="10"/>
              </a:spcBef>
            </a:pP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apps</a:t>
            </a:r>
            <a:r>
              <a:rPr sz="1100" spc="3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running</a:t>
            </a:r>
            <a:r>
              <a:rPr sz="1100" spc="3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100" spc="3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100" spc="3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platform.</a:t>
            </a:r>
            <a:r>
              <a:rPr sz="1100" spc="3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Meet</a:t>
            </a:r>
            <a:r>
              <a:rPr sz="1100" spc="4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rigorous</a:t>
            </a:r>
            <a:r>
              <a:rPr sz="1100" spc="4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performance,</a:t>
            </a:r>
            <a:r>
              <a:rPr sz="1100" spc="3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scalability,</a:t>
            </a:r>
            <a:r>
              <a:rPr sz="1100" spc="2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security</a:t>
            </a:r>
            <a:r>
              <a:rPr sz="1100" spc="3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3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compliance </a:t>
            </a:r>
            <a:r>
              <a:rPr sz="1100" spc="-2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requirements while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fully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managed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platform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infrastructure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maintenance.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Azure portal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10795">
              <a:lnSpc>
                <a:spcPts val="1900"/>
              </a:lnSpc>
              <a:spcBef>
                <a:spcPts val="145"/>
              </a:spcBef>
            </a:pPr>
            <a:r>
              <a:rPr sz="11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1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1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1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1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1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1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Microsoft</a:t>
            </a:r>
            <a:r>
              <a:rPr sz="11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1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account</a:t>
            </a:r>
            <a:r>
              <a:rPr sz="11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1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1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go</a:t>
            </a:r>
            <a:r>
              <a:rPr sz="11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1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11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1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1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100" spc="-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subscription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1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app.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App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7620">
              <a:lnSpc>
                <a:spcPts val="1900"/>
              </a:lnSpc>
              <a:spcBef>
                <a:spcPts val="140"/>
              </a:spcBef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1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1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1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1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1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1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1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follow</a:t>
            </a:r>
            <a:r>
              <a:rPr sz="11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1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steps</a:t>
            </a:r>
            <a:r>
              <a:rPr sz="11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1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1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necessary</a:t>
            </a:r>
            <a:r>
              <a:rPr sz="11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1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1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1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application </a:t>
            </a:r>
            <a:r>
              <a:rPr sz="1100" spc="-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100" spc="17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100" spc="1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subscription</a:t>
            </a:r>
            <a:r>
              <a:rPr sz="1100" spc="17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100" spc="1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manage</a:t>
            </a:r>
            <a:r>
              <a:rPr sz="1100" spc="1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deployed</a:t>
            </a:r>
            <a:r>
              <a:rPr sz="1100" spc="1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100" spc="15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1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costs.</a:t>
            </a:r>
            <a:r>
              <a:rPr sz="1100" spc="17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1100" spc="1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1100" spc="17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groups</a:t>
            </a:r>
            <a:r>
              <a:rPr sz="1100" spc="1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100" spc="15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folders</a:t>
            </a:r>
            <a:r>
              <a:rPr sz="1100" spc="17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organize</a:t>
            </a:r>
            <a:r>
              <a:rPr sz="1100" spc="-1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-1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manage</a:t>
            </a:r>
            <a:r>
              <a:rPr sz="1100" spc="-1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your resources.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4164075"/>
            <a:ext cx="5675630" cy="31907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811275"/>
            <a:ext cx="5935980" cy="241046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8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Header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7620" algn="just">
              <a:lnSpc>
                <a:spcPts val="2080"/>
              </a:lnSpc>
              <a:spcBef>
                <a:spcPts val="7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additional instructions sent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 request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 might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define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types of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authorization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details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Body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normally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sent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made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to the REST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 service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 call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 tells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 web Service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it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hence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body would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details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 resources which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be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server.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figure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6992492"/>
            <a:ext cx="5935345" cy="970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6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Body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body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were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query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  <a:spcBef>
                <a:spcPts val="8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Request,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returns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format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details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according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the 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ID.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04875" y="3376421"/>
            <a:ext cx="5904230" cy="3276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72414"/>
            <a:ext cx="4087495" cy="65278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800" b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Resource Group.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1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Subscription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group.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978620"/>
            <a:ext cx="5024755" cy="65341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Your Application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Select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 am</a:t>
            </a:r>
            <a:r>
              <a:rPr sz="11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selecting</a:t>
            </a:r>
            <a:r>
              <a:rPr sz="1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my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name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DOTNET-Auth-API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596008"/>
            <a:ext cx="5943600" cy="33413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01867"/>
            <a:ext cx="5943600" cy="33411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72414"/>
            <a:ext cx="5756275" cy="89471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Runtime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Stack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1910"/>
              </a:lnSpc>
              <a:spcBef>
                <a:spcPts val="65"/>
              </a:spcBef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1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selecting</a:t>
            </a:r>
            <a:r>
              <a:rPr sz="11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1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11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Recourse</a:t>
            </a:r>
            <a:r>
              <a:rPr sz="11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11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1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1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1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1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version</a:t>
            </a:r>
            <a:r>
              <a:rPr sz="11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1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1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1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1100" spc="-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Microsoft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Asp.Net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am</a:t>
            </a:r>
            <a:r>
              <a:rPr sz="1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selecting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.NET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 6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Latest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stable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Version.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215404"/>
            <a:ext cx="5758180" cy="11391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2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Region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1900"/>
              </a:lnSpc>
              <a:spcBef>
                <a:spcPts val="85"/>
              </a:spcBef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After Selecting the Azure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Runtime and then select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azure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region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where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want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deploy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 your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application azure regions are very important for application cost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application deployment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cost. </a:t>
            </a:r>
            <a:r>
              <a:rPr sz="1100" spc="-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1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am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latin typeface="Times New Roman" panose="02020603050405020304"/>
                <a:cs typeface="Times New Roman" panose="02020603050405020304"/>
              </a:rPr>
              <a:t>selecting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b="1" spc="-5" dirty="0">
                <a:latin typeface="Times New Roman" panose="02020603050405020304"/>
                <a:cs typeface="Times New Roman" panose="02020603050405020304"/>
              </a:rPr>
              <a:t>Central</a:t>
            </a:r>
            <a:r>
              <a:rPr sz="11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b="1" spc="-5" dirty="0">
                <a:latin typeface="Times New Roman" panose="02020603050405020304"/>
                <a:cs typeface="Times New Roman" panose="02020603050405020304"/>
              </a:rPr>
              <a:t>US.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836927"/>
            <a:ext cx="5943600" cy="33413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524218"/>
            <a:ext cx="5590032" cy="314223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6275" cy="117983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Plan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plan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defines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compute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run.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compute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ct val="143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analogous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farm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conventional web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hosting. One or more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configured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same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computing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(or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same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plan).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534024"/>
            <a:ext cx="3616960" cy="6578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pricing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plan.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pricing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Tier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Dev/Test,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Production,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Isolated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144267"/>
            <a:ext cx="5943600" cy="3340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370497"/>
            <a:ext cx="5943600" cy="33413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5419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our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purpose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development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are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selecting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Dev/Test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669662"/>
            <a:ext cx="5006975" cy="6578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 Recommended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Pricing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Tier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see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recommended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pricing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tier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selecting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BI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Green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9373310"/>
            <a:ext cx="299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Option.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278889"/>
            <a:ext cx="5943600" cy="33413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506211"/>
            <a:ext cx="5943600" cy="334086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11529"/>
            <a:ext cx="575564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4000"/>
              </a:lnSpc>
              <a:spcBef>
                <a:spcPts val="9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Enable GitHub Actions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continuously deploy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app. GitHub Actions is an automation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framework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build, test,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deploy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 whenever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commit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made in your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repository.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code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GitHub, choose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 repository here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we will add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workflow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file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automatically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deploy 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App Service. If your code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not 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GitHub,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 to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Center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once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up 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deployment.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719952"/>
            <a:ext cx="5757545" cy="161734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 Net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18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Options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1900"/>
              </a:lnSpc>
              <a:spcBef>
                <a:spcPts val="135"/>
              </a:spcBef>
            </a:pP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Apps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provisioned with the inbound address being public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internet 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isolated to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100" spc="-2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virtual</a:t>
            </a:r>
            <a:r>
              <a:rPr sz="1100" spc="-2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network.</a:t>
            </a:r>
            <a:r>
              <a:rPr sz="1100" spc="-4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100" spc="-4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Apps</a:t>
            </a:r>
            <a:r>
              <a:rPr sz="1100" spc="-2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100" spc="-3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1100" spc="-2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100" spc="-2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provisioned</a:t>
            </a:r>
            <a:r>
              <a:rPr sz="1100" spc="-2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100" spc="-3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outbound</a:t>
            </a:r>
            <a:r>
              <a:rPr sz="1100" spc="-3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traffic</a:t>
            </a:r>
            <a:r>
              <a:rPr sz="1100" spc="-2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able</a:t>
            </a:r>
            <a:r>
              <a:rPr sz="1100" spc="-2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100" spc="-2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reach</a:t>
            </a:r>
            <a:r>
              <a:rPr sz="1100" spc="-4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endpoints </a:t>
            </a:r>
            <a:r>
              <a:rPr sz="1100" spc="-2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virtual</a:t>
            </a:r>
            <a:r>
              <a:rPr sz="1100" spc="1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network,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governed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network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security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groups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affected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virtual</a:t>
            </a:r>
            <a:r>
              <a:rPr sz="1100" spc="1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network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routes.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 marR="6350" algn="just">
              <a:lnSpc>
                <a:spcPts val="1900"/>
              </a:lnSpc>
            </a:pP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default,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app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open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internet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and cannot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reach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into a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virtual network. These aspects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also </a:t>
            </a:r>
            <a:r>
              <a:rPr sz="1100" spc="-2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changed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provisioned.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330322"/>
            <a:ext cx="5943600" cy="33413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5758180" cy="137541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Monitoring Options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1900"/>
              </a:lnSpc>
              <a:spcBef>
                <a:spcPts val="135"/>
              </a:spcBef>
            </a:pP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Azure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Monitor application insights is an Application Performance Management (APM) service for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developers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DevOps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professionals.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Enable it</a:t>
            </a:r>
            <a:r>
              <a:rPr sz="1100" spc="2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below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automatically monitor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application. It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100" spc="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detect</a:t>
            </a:r>
            <a:r>
              <a:rPr sz="1100" spc="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1100" spc="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anomalies,</a:t>
            </a:r>
            <a:r>
              <a:rPr sz="1100" spc="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100" spc="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includes</a:t>
            </a:r>
            <a:r>
              <a:rPr sz="1100" spc="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powerful</a:t>
            </a:r>
            <a:r>
              <a:rPr sz="1100" spc="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analytics</a:t>
            </a:r>
            <a:r>
              <a:rPr sz="1100" spc="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tools</a:t>
            </a:r>
            <a:r>
              <a:rPr sz="1100" spc="6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100" spc="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help</a:t>
            </a:r>
            <a:r>
              <a:rPr sz="1100" spc="5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100" spc="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diagnose</a:t>
            </a:r>
            <a:r>
              <a:rPr sz="1100" spc="6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issues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410"/>
              </a:spcBef>
            </a:pP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and to</a:t>
            </a:r>
            <a:r>
              <a:rPr sz="1100" spc="-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understand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1100" spc="1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actually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100" spc="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" dirty="0">
                <a:solidFill>
                  <a:srgbClr val="31302F"/>
                </a:solidFill>
                <a:latin typeface="Times New Roman" panose="02020603050405020304"/>
                <a:cs typeface="Times New Roman" panose="02020603050405020304"/>
              </a:rPr>
              <a:t>your app.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943600" cy="33413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49492"/>
            <a:ext cx="5943600" cy="33413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5640" cy="15455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 Tags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Options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  <a:spcBef>
                <a:spcPts val="7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Tags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name/value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pairs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enable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categorize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consolidated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billing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applying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tag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multiple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resources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and resource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groups.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ct val="144000"/>
              </a:lnSpc>
              <a:spcBef>
                <a:spcPts val="6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Note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tags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settings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tabs,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tags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automatically updated.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905880"/>
            <a:ext cx="3368040" cy="6578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Review</a:t>
            </a:r>
            <a:r>
              <a:rPr sz="1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Create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Review 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your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Steps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508503"/>
            <a:ext cx="5943600" cy="33409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742264"/>
            <a:ext cx="5709284" cy="29622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4717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button 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Azure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app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start.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684902"/>
            <a:ext cx="5394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see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given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picture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progress.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177289"/>
            <a:ext cx="5943600" cy="33413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970779"/>
            <a:ext cx="5943600" cy="33413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5753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succeeded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684902"/>
            <a:ext cx="307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App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Been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Done.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177289"/>
            <a:ext cx="5943600" cy="33413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072379"/>
            <a:ext cx="5943600" cy="33413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2585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need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URL.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575174"/>
            <a:ext cx="4191000" cy="6578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Status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Live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Cloud.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177289"/>
            <a:ext cx="5943600" cy="33413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411723"/>
            <a:ext cx="5943600" cy="33409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18717"/>
            <a:ext cx="1374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Posting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463922"/>
            <a:ext cx="4131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6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Positing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6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Database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356867"/>
            <a:ext cx="5744463" cy="30378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073522"/>
            <a:ext cx="5724525" cy="30466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3100" cy="9182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profile.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download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Visual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Studio.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388990"/>
            <a:ext cx="35833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have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Downloaded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880742"/>
            <a:ext cx="5943600" cy="33413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674232"/>
            <a:ext cx="5943600" cy="33413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648960" cy="9182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Studio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studio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Auth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select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 Option.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205856"/>
            <a:ext cx="5720715" cy="55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window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 visible 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you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option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Profile.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button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publish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779142"/>
            <a:ext cx="5943600" cy="33413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35522"/>
            <a:ext cx="5943600" cy="33413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11529"/>
            <a:ext cx="5754370" cy="55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we have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Import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import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downloaded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portal.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Import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948554"/>
            <a:ext cx="4720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Browse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App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saved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file.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440179"/>
            <a:ext cx="5943600" cy="33413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233542"/>
            <a:ext cx="5943600" cy="33413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6910" cy="9182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Profile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selected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1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downloads</a:t>
            </a:r>
            <a:r>
              <a:rPr sz="1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finish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button</a:t>
            </a:r>
            <a:r>
              <a:rPr sz="1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studio</a:t>
            </a:r>
            <a:r>
              <a:rPr sz="1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1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portal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205856"/>
            <a:ext cx="5624195" cy="55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see that visual studio get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see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URL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779142"/>
            <a:ext cx="5943600" cy="33413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35522"/>
            <a:ext cx="5943600" cy="33413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11529"/>
            <a:ext cx="5753735" cy="55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Hit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Button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publishing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been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started.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440179"/>
            <a:ext cx="5943600" cy="33413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5640" cy="65405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8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Status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 Publication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Cloud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done.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publication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successful.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015230"/>
            <a:ext cx="5737225" cy="118427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Deployed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Cloud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10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Hit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URL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URL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Write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URL 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/Swagger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see that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 Now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Live on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Using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618487"/>
            <a:ext cx="5943600" cy="33408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276200"/>
            <a:ext cx="5943600" cy="33413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81252" y="883665"/>
            <a:ext cx="5594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 7-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22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Server.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9735" y="1346962"/>
            <a:ext cx="1662430" cy="103314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Procedure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Configuration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15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-3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Steps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6910" cy="36156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ts val="2080"/>
              </a:lnSpc>
              <a:spcBef>
                <a:spcPts val="75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chapter,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 learn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how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deploy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websites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studio 2019.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Step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1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Account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Setup on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10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account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hosting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provider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website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supports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framework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steps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chapter.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498475" indent="-229235">
              <a:lnSpc>
                <a:spcPct val="100000"/>
              </a:lnSpc>
              <a:buFont typeface="Symbol" panose="05050102010706020507"/>
              <a:buChar char=""/>
              <a:tabLst>
                <a:tab pos="498475" algn="l"/>
                <a:tab pos="49847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website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hosting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panel.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98475" indent="-229235">
              <a:lnSpc>
                <a:spcPct val="100000"/>
              </a:lnSpc>
              <a:spcBef>
                <a:spcPts val="135"/>
              </a:spcBef>
              <a:buFont typeface="Symbol" panose="05050102010706020507"/>
              <a:buChar char=""/>
              <a:tabLst>
                <a:tab pos="498475" algn="l"/>
                <a:tab pos="49847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SQL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Website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Hosting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Panel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295910">
              <a:lnSpc>
                <a:spcPts val="2060"/>
              </a:lnSpc>
              <a:spcBef>
                <a:spcPts val="95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2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Core 5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800" b="1" spc="-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Studio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using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 studio 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asp.net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version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.Net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5.0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Current.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888985"/>
            <a:ext cx="5756275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Give</a:t>
            </a:r>
            <a:r>
              <a:rPr sz="1200" b="1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1200" b="1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b="1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b="1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b="1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b="1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b="1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b="1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b="1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develop</a:t>
            </a:r>
            <a:r>
              <a:rPr sz="1200" b="1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My</a:t>
            </a:r>
            <a:r>
              <a:rPr sz="1200" b="1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b="1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b="1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ONP</a:t>
            </a:r>
            <a:r>
              <a:rPr sz="1200" b="1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(Online </a:t>
            </a:r>
            <a:r>
              <a:rPr sz="1200" b="1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Prescription Application)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4578222"/>
            <a:ext cx="5731509" cy="322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663566"/>
            <a:ext cx="5553710" cy="81534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5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 Live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Connection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800" b="1" spc="-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appsetting.json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file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573343"/>
            <a:ext cx="5757545" cy="299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950" spc="-5" dirty="0">
                <a:solidFill>
                  <a:srgbClr val="2D75B6"/>
                </a:solidFill>
                <a:latin typeface="Times New Roman" panose="02020603050405020304"/>
                <a:cs typeface="Times New Roman" panose="02020603050405020304"/>
              </a:rPr>
              <a:t>"DefaultConnection"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"Data</a:t>
            </a:r>
            <a:r>
              <a:rPr sz="950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Source=SQL5108.site4now.net;Initial</a:t>
            </a:r>
            <a:r>
              <a:rPr sz="950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Catalog=</a:t>
            </a:r>
            <a:r>
              <a:rPr sz="950" i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950" i="1" spc="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i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ONLINE</a:t>
            </a:r>
            <a:r>
              <a:rPr sz="950" i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i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DB</a:t>
            </a:r>
            <a:r>
              <a:rPr sz="950" i="1" spc="229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i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;User </a:t>
            </a:r>
            <a:r>
              <a:rPr sz="950" spc="-22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Id=</a:t>
            </a:r>
            <a:r>
              <a:rPr sz="950" i="1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YOUR ONLINE DB USERNAME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;Password=</a:t>
            </a:r>
            <a:r>
              <a:rPr sz="950" i="1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950" i="1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ONLINE</a:t>
            </a:r>
            <a:r>
              <a:rPr sz="950" i="1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 DB PASSWORD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73025">
              <a:lnSpc>
                <a:spcPts val="1115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},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73025">
              <a:lnSpc>
                <a:spcPts val="1090"/>
              </a:lnSpc>
            </a:pPr>
            <a:r>
              <a:rPr sz="950" spc="-5" dirty="0">
                <a:solidFill>
                  <a:srgbClr val="2D75B6"/>
                </a:solidFill>
                <a:latin typeface="Times New Roman" panose="02020603050405020304"/>
                <a:cs typeface="Times New Roman" panose="02020603050405020304"/>
              </a:rPr>
              <a:t>"Logging"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ts val="1090"/>
              </a:lnSpc>
            </a:pPr>
            <a:r>
              <a:rPr sz="950" spc="-5" dirty="0">
                <a:solidFill>
                  <a:srgbClr val="2D75B6"/>
                </a:solidFill>
                <a:latin typeface="Times New Roman" panose="02020603050405020304"/>
                <a:cs typeface="Times New Roman" panose="02020603050405020304"/>
              </a:rPr>
              <a:t>"LogLevel"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95580" marR="4326890">
              <a:lnSpc>
                <a:spcPts val="1090"/>
              </a:lnSpc>
              <a:spcBef>
                <a:spcPts val="55"/>
              </a:spcBef>
            </a:pPr>
            <a:r>
              <a:rPr sz="950" spc="-5" dirty="0">
                <a:solidFill>
                  <a:srgbClr val="2D75B6"/>
                </a:solidFill>
                <a:latin typeface="Times New Roman" panose="02020603050405020304"/>
                <a:cs typeface="Times New Roman" panose="02020603050405020304"/>
              </a:rPr>
              <a:t>"Default"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"Information"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D75B6"/>
                </a:solidFill>
                <a:latin typeface="Times New Roman" panose="02020603050405020304"/>
                <a:cs typeface="Times New Roman" panose="02020603050405020304"/>
              </a:rPr>
              <a:t>"Microsoft"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"Warning"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,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95580">
              <a:lnSpc>
                <a:spcPts val="1040"/>
              </a:lnSpc>
            </a:pPr>
            <a:r>
              <a:rPr sz="950" spc="-5" dirty="0">
                <a:solidFill>
                  <a:srgbClr val="2D75B6"/>
                </a:solidFill>
                <a:latin typeface="Times New Roman" panose="02020603050405020304"/>
                <a:cs typeface="Times New Roman" panose="02020603050405020304"/>
              </a:rPr>
              <a:t>"Microsoft.Hosting.Lifetime"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"Information"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ts val="109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73025">
              <a:lnSpc>
                <a:spcPts val="109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},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73025">
              <a:lnSpc>
                <a:spcPts val="1090"/>
              </a:lnSpc>
            </a:pPr>
            <a:r>
              <a:rPr sz="950" spc="-5" dirty="0">
                <a:solidFill>
                  <a:srgbClr val="2D75B6"/>
                </a:solidFill>
                <a:latin typeface="Times New Roman" panose="02020603050405020304"/>
                <a:cs typeface="Times New Roman" panose="02020603050405020304"/>
              </a:rPr>
              <a:t>"AllowedHosts"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"*"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115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Step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4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Project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ts val="2060"/>
              </a:lnSpc>
              <a:spcBef>
                <a:spcPts val="3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Creating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Final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Testing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QA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Section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it's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deploy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website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 to solution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explorer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visual studio 2019.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402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Right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 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01761"/>
            <a:ext cx="575437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window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appear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publication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 have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5 to 6 options given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0871"/>
            <a:ext cx="5731509" cy="3222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130045"/>
            <a:ext cx="5770245" cy="33945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8364"/>
            <a:ext cx="5723890" cy="2962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2936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Import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81009"/>
            <a:ext cx="3215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Import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next.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0871"/>
            <a:ext cx="5731509" cy="3222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24654"/>
            <a:ext cx="5757545" cy="81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4000"/>
              </a:lnSpc>
              <a:spcBef>
                <a:spcPts val="9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question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raise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mind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hosting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proving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supports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 core website applications 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 go 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deployment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option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download it in 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local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system.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686293"/>
            <a:ext cx="575564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this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panel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down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file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system.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254747"/>
            <a:ext cx="4610100" cy="21905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575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upload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studio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browse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downloaded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location.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01761"/>
            <a:ext cx="5753735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Uploading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setting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studio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Finish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you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window.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0871"/>
            <a:ext cx="5731509" cy="3222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1798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Actions.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81009"/>
            <a:ext cx="1372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Edit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0871"/>
            <a:ext cx="5731509" cy="3222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1358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Connection.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01761"/>
            <a:ext cx="5755005" cy="1516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automatically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upload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fetched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uploaded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profile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will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automatically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save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 studio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future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deployments.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Validate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 Connection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35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step,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studio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validates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connection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0871"/>
            <a:ext cx="5731509" cy="3222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24654"/>
            <a:ext cx="5756910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connection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validated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studio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ready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publish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application.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Next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707373"/>
            <a:ext cx="1384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Save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Setting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318759"/>
            <a:ext cx="5731509" cy="32218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5752465" cy="83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Publish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3000"/>
              </a:lnSpc>
              <a:spcBef>
                <a:spcPts val="80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publication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checks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release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Webhost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environment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should be 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production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mode.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707373"/>
            <a:ext cx="2659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Publication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website has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started.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318759"/>
            <a:ext cx="5731509" cy="32218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4491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 Deployment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website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successfully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done.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81009"/>
            <a:ext cx="1983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live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website.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0871"/>
            <a:ext cx="5731509" cy="3222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079112"/>
            <a:ext cx="5755640" cy="128206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  <a:spcBef>
                <a:spcPts val="7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learned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publish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Studio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chapter,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next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post,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we'll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learn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deploy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FileZilla Software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FTP.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635" algn="ctr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“Happy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Coding”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44845" cy="3098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86714"/>
            <a:ext cx="109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04" y="1148842"/>
            <a:ext cx="3338829" cy="134112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241300" algn="l"/>
              </a:tabLst>
            </a:pPr>
            <a:r>
              <a:rPr sz="1200" i="1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https://www.c-sharpcorner.com/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0665" indent="-2286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241300" algn="l"/>
              </a:tabLst>
            </a:pPr>
            <a:r>
              <a:rPr sz="1200" i="1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https://docs.microsoft.com/en-us/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0665" indent="-22860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241300" algn="l"/>
              </a:tabLst>
            </a:pPr>
            <a:r>
              <a:rPr sz="1200" i="1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3"/>
              </a:rPr>
              <a:t>https://google.com</a:t>
            </a:r>
            <a:r>
              <a:rPr sz="1200" i="1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</a:rPr>
              <a:t>/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0665" indent="-2286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241300" algn="l"/>
              </a:tabLst>
            </a:pPr>
            <a:r>
              <a:rPr sz="1200" i="1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https://www.castsoftware.com/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0665" indent="-22860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241300" algn="l"/>
              </a:tabLst>
            </a:pPr>
            <a:r>
              <a:rPr sz="1200" i="1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https://www.guru99.com/restful-web-services.html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48435"/>
            <a:ext cx="5931535" cy="9182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Codes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codes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general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codes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returned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along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webserver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code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details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are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19276" y="2141473"/>
          <a:ext cx="5737860" cy="1158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/>
                <a:gridCol w="1981835"/>
                <a:gridCol w="2938780"/>
              </a:tblGrid>
              <a:tr h="198120">
                <a:tc gridSpan="2">
                  <a:txBody>
                    <a:bodyPr/>
                    <a:lstStyle/>
                    <a:p>
                      <a:pPr marL="878840">
                        <a:lnSpc>
                          <a:spcPts val="1405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Code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B7B2F"/>
                    </a:solidFil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405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Response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B7B2F"/>
                    </a:solidFill>
                  </a:tcPr>
                </a:tc>
              </a:tr>
              <a:tr h="187451">
                <a:tc>
                  <a:txBody>
                    <a:bodyPr/>
                    <a:lstStyle/>
                    <a:p>
                      <a:pPr marL="71120">
                        <a:lnSpc>
                          <a:spcPts val="1320"/>
                        </a:lnSpc>
                      </a:pPr>
                      <a:r>
                        <a:rPr sz="1200" b="1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B w="6350">
                      <a:solidFill>
                        <a:srgbClr val="F4AE83"/>
                      </a:solidFill>
                      <a:prstDash val="solid"/>
                    </a:lnB>
                    <a:solidFill>
                      <a:srgbClr val="F9E2D3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20"/>
                        </a:lnSpc>
                      </a:pP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100</a:t>
                      </a:r>
                      <a:r>
                        <a:rPr sz="1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-</a:t>
                      </a:r>
                      <a:r>
                        <a:rPr sz="1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199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B w="6350">
                      <a:solidFill>
                        <a:srgbClr val="F4AE83"/>
                      </a:solidFill>
                      <a:prstDash val="solid"/>
                    </a:lnB>
                    <a:solidFill>
                      <a:srgbClr val="F9E2D3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320"/>
                        </a:lnSpc>
                      </a:pPr>
                      <a:r>
                        <a:rPr sz="1200" spc="-5" dirty="0">
                          <a:latin typeface="Times New Roman" panose="02020603050405020304"/>
                          <a:cs typeface="Times New Roman" panose="02020603050405020304"/>
                        </a:rPr>
                        <a:t>Informational</a:t>
                      </a:r>
                      <a:r>
                        <a:rPr sz="12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Response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B w="6350">
                      <a:solidFill>
                        <a:srgbClr val="F4AE83"/>
                      </a:solidFill>
                      <a:prstDash val="solid"/>
                    </a:lnB>
                    <a:solidFill>
                      <a:srgbClr val="F9E2D3"/>
                    </a:solidFill>
                  </a:tcPr>
                </a:tc>
              </a:tr>
              <a:tr h="193548">
                <a:tc>
                  <a:txBody>
                    <a:bodyPr/>
                    <a:lstStyle/>
                    <a:p>
                      <a:pPr marL="71120">
                        <a:lnSpc>
                          <a:spcPts val="1370"/>
                        </a:lnSpc>
                      </a:pPr>
                      <a:r>
                        <a:rPr sz="1200" b="1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70"/>
                        </a:lnSpc>
                      </a:pP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200</a:t>
                      </a:r>
                      <a:r>
                        <a:rPr sz="1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-</a:t>
                      </a:r>
                      <a:r>
                        <a:rPr sz="1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299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370"/>
                        </a:lnSpc>
                      </a:pPr>
                      <a:r>
                        <a:rPr sz="1200" spc="-5" dirty="0">
                          <a:latin typeface="Times New Roman" panose="02020603050405020304"/>
                          <a:cs typeface="Times New Roman" panose="02020603050405020304"/>
                        </a:rPr>
                        <a:t>Successful</a:t>
                      </a:r>
                      <a:r>
                        <a:rPr sz="12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spc="-5" dirty="0">
                          <a:latin typeface="Times New Roman" panose="02020603050405020304"/>
                          <a:cs typeface="Times New Roman" panose="02020603050405020304"/>
                        </a:rPr>
                        <a:t>Response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marL="71120">
                        <a:lnSpc>
                          <a:spcPts val="1355"/>
                        </a:lnSpc>
                      </a:pPr>
                      <a:r>
                        <a:rPr sz="1200" b="1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  <a:solidFill>
                      <a:srgbClr val="F9E2D3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55"/>
                        </a:lnSpc>
                      </a:pP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300</a:t>
                      </a:r>
                      <a:r>
                        <a:rPr sz="1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-</a:t>
                      </a:r>
                      <a:r>
                        <a:rPr sz="1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399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  <a:solidFill>
                      <a:srgbClr val="F9E2D3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355"/>
                        </a:lnSpc>
                      </a:pPr>
                      <a:r>
                        <a:rPr sz="1200" spc="-5" dirty="0">
                          <a:latin typeface="Times New Roman" panose="02020603050405020304"/>
                          <a:cs typeface="Times New Roman" panose="02020603050405020304"/>
                        </a:rPr>
                        <a:t>Redirects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  <a:solidFill>
                      <a:srgbClr val="F9E2D3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marL="71120">
                        <a:lnSpc>
                          <a:spcPts val="1355"/>
                        </a:lnSpc>
                      </a:pPr>
                      <a:r>
                        <a:rPr sz="1200" b="1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55"/>
                        </a:lnSpc>
                      </a:pP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400</a:t>
                      </a:r>
                      <a:r>
                        <a:rPr sz="1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-</a:t>
                      </a:r>
                      <a:r>
                        <a:rPr sz="1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499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355"/>
                        </a:lnSpc>
                      </a:pPr>
                      <a:r>
                        <a:rPr sz="1200" spc="-5" dirty="0">
                          <a:latin typeface="Times New Roman" panose="02020603050405020304"/>
                          <a:cs typeface="Times New Roman" panose="02020603050405020304"/>
                        </a:rPr>
                        <a:t>Client</a:t>
                      </a:r>
                      <a:r>
                        <a:rPr sz="1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spc="-5" dirty="0">
                          <a:latin typeface="Times New Roman" panose="02020603050405020304"/>
                          <a:cs typeface="Times New Roman" panose="02020603050405020304"/>
                        </a:rPr>
                        <a:t>Error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71120">
                        <a:lnSpc>
                          <a:spcPts val="1360"/>
                        </a:lnSpc>
                      </a:pPr>
                      <a:r>
                        <a:rPr sz="1200" b="1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  <a:solidFill>
                      <a:srgbClr val="F9E2D3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60"/>
                        </a:lnSpc>
                      </a:pP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500</a:t>
                      </a:r>
                      <a:r>
                        <a:rPr sz="12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-</a:t>
                      </a:r>
                      <a:r>
                        <a:rPr sz="12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599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  <a:solidFill>
                      <a:srgbClr val="F9E2D3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360"/>
                        </a:lnSpc>
                      </a:pPr>
                      <a:r>
                        <a:rPr sz="1200" spc="-5" dirty="0">
                          <a:latin typeface="Times New Roman" panose="02020603050405020304"/>
                          <a:cs typeface="Times New Roman" panose="02020603050405020304"/>
                        </a:rPr>
                        <a:t>Server</a:t>
                      </a:r>
                      <a:r>
                        <a:rPr sz="12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Error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F4AE83"/>
                      </a:solidFill>
                      <a:prstDash val="solid"/>
                    </a:lnL>
                    <a:lnR w="6350">
                      <a:solidFill>
                        <a:srgbClr val="F4AE83"/>
                      </a:solidFill>
                      <a:prstDash val="solid"/>
                    </a:lnR>
                    <a:lnT w="6350">
                      <a:solidFill>
                        <a:srgbClr val="F4AE83"/>
                      </a:solidFill>
                      <a:prstDash val="solid"/>
                    </a:lnT>
                    <a:lnB w="6350">
                      <a:solidFill>
                        <a:srgbClr val="F4AE83"/>
                      </a:solidFill>
                      <a:prstDash val="solid"/>
                    </a:lnB>
                    <a:solidFill>
                      <a:srgbClr val="F9E2D3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13612" y="3575430"/>
            <a:ext cx="5939790" cy="565912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8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Methods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ts val="2060"/>
              </a:lnSpc>
              <a:spcBef>
                <a:spcPts val="10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were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defined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world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wide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identified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their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URLs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today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definition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much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generic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abstract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includes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everything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ts val="2060"/>
              </a:lnSpc>
              <a:spcBef>
                <a:spcPts val="2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identified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Named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Addressed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handled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performed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requests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URI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payload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formatted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70"/>
              </a:lnSpc>
              <a:spcBef>
                <a:spcPts val="1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XML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format,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related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protocol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,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60"/>
              </a:spcBef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PATCH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CONNECT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OPTIONS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TRACE.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details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8255" indent="-228600">
              <a:lnSpc>
                <a:spcPct val="143000"/>
              </a:lnSpc>
              <a:spcBef>
                <a:spcPts val="90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webserver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13335" indent="-228600">
              <a:lnSpc>
                <a:spcPct val="143000"/>
              </a:lnSpc>
              <a:spcBef>
                <a:spcPts val="9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either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I’d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like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employed.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72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used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database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a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Id.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 algn="just">
              <a:lnSpc>
                <a:spcPct val="100000"/>
              </a:lnSpc>
              <a:spcBef>
                <a:spcPts val="720"/>
              </a:spcBef>
              <a:buFont typeface="Symbol" panose="05050102010706020507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Replace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record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Specific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Id.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12065" indent="-228600" algn="just">
              <a:lnSpc>
                <a:spcPct val="143000"/>
              </a:lnSpc>
              <a:spcBef>
                <a:spcPts val="105"/>
              </a:spcBef>
              <a:buFont typeface="Symbol" panose="05050102010706020507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PATCH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 provides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 entity containing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list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changes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using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Request-URI.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5715" indent="-228600" algn="just">
              <a:lnSpc>
                <a:spcPct val="143000"/>
              </a:lnSpc>
              <a:spcBef>
                <a:spcPts val="110"/>
              </a:spcBef>
              <a:buFont typeface="Symbol" panose="05050102010706020507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OPTIONS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options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method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represents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available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request/response chain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identified by Request-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URI.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145794"/>
            <a:ext cx="5755005" cy="92011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Feedback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submit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feedback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regarding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book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theme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book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content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suggestion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improvement,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scan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QR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Code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submit 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feedback.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10967" y="2499994"/>
            <a:ext cx="1738375" cy="17383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449824" y="9950768"/>
            <a:ext cx="1740916" cy="171450"/>
          </a:xfrm>
        </p:spPr>
        <p:txBody>
          <a:bodyPr/>
          <a:lstStyle/>
          <a:p>
            <a:fld id="{D57F1E4F-1CFF-5643-939E-217C01CDF565}" type="slidenum">
              <a:rPr lang="en-US" sz="1120" smtClean="0"/>
            </a:fld>
            <a:endParaRPr lang="en-US" sz="112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609" y="4422238"/>
            <a:ext cx="7342086" cy="1629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35794" y="7234669"/>
            <a:ext cx="621305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120" dirty="0"/>
            </a:fld>
            <a:r>
              <a:rPr sz="1120" spc="-35" dirty="0"/>
              <a:t> </a:t>
            </a:r>
            <a:r>
              <a:rPr sz="1120" dirty="0"/>
              <a:t>of</a:t>
            </a:r>
            <a:r>
              <a:rPr sz="1120" spc="-35" dirty="0"/>
              <a:t> </a:t>
            </a:r>
            <a:r>
              <a:rPr sz="1120" dirty="0"/>
              <a:t>114</a:t>
            </a:r>
            <a:endParaRPr sz="112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065" y="2905760"/>
            <a:ext cx="6201410" cy="2105025"/>
          </a:xfrm>
          <a:prstGeom prst="rect">
            <a:avLst/>
          </a:prstGeom>
        </p:spPr>
        <p:txBody>
          <a:bodyPr vert="horz" wrap="square" lIns="0" tIns="8278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R</a:t>
            </a:r>
            <a:r>
              <a:rPr spc="-30" dirty="0"/>
              <a:t>e</a:t>
            </a:r>
            <a:r>
              <a:rPr spc="-110" dirty="0"/>
              <a:t>f</a:t>
            </a:r>
            <a:r>
              <a:rPr dirty="0"/>
              <a:t>e</a:t>
            </a:r>
            <a:r>
              <a:rPr spc="-60" dirty="0"/>
              <a:t>r</a:t>
            </a:r>
            <a:r>
              <a:rPr dirty="0"/>
              <a:t>ences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8952" y="4003582"/>
            <a:ext cx="7407566" cy="3231102"/>
          </a:xfrm>
          <a:prstGeom prst="rect">
            <a:avLst/>
          </a:prstGeom>
        </p:spPr>
        <p:txBody>
          <a:bodyPr vert="horz" wrap="square" lIns="0" tIns="8278" rIns="0" bIns="0" rtlCol="0">
            <a:noAutofit/>
          </a:bodyPr>
          <a:lstStyle/>
          <a:p>
            <a:pPr marL="12700" marR="644525" indent="0">
              <a:lnSpc>
                <a:spcPct val="100000"/>
              </a:lnSpc>
              <a:spcBef>
                <a:spcPts val="105"/>
              </a:spcBef>
              <a:buFont typeface="Arial MT"/>
              <a:buNone/>
              <a:tabLst>
                <a:tab pos="354965" algn="l"/>
                <a:tab pos="355600" algn="l"/>
              </a:tabLst>
            </a:pPr>
            <a:endParaRPr sz="1240" dirty="0">
              <a:solidFill>
                <a:srgbClr val="0000FF"/>
              </a:solidFill>
              <a:latin typeface="Calibri" panose="020F0502020204030204"/>
              <a:cs typeface="Calibri" panose="020F0502020204030204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2212" y="988821"/>
            <a:ext cx="570738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43000"/>
              </a:lnSpc>
              <a:spcBef>
                <a:spcPts val="100"/>
              </a:spcBef>
              <a:buFont typeface="Symbol" panose="05050102010706020507"/>
              <a:buChar char=""/>
              <a:tabLst>
                <a:tab pos="240665" algn="l"/>
                <a:tab pos="241300" algn="l"/>
              </a:tabLst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TRACE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performs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 message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look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back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along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path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target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providing a useful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debugging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mechanism.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4185792"/>
            <a:ext cx="5937885" cy="50336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Why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Mostly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popularity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due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following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features.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5080" indent="-228600">
              <a:lnSpc>
                <a:spcPct val="144000"/>
              </a:lnSpc>
              <a:spcBef>
                <a:spcPts val="89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Heterogeneous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language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environment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fundamental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reasons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seen 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SOAP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well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10795" indent="-228600">
              <a:lnSpc>
                <a:spcPct val="143000"/>
              </a:lnSpc>
              <a:spcBef>
                <a:spcPts val="10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enables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applications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built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programming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languages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communicates with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other.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5080" indent="-228600">
              <a:lnSpc>
                <a:spcPct val="143000"/>
              </a:lnSpc>
              <a:spcBef>
                <a:spcPts val="12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applications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reside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environments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some could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be on windows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others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could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Linux.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5080" indent="-228600">
              <a:lnSpc>
                <a:spcPct val="143000"/>
              </a:lnSpc>
              <a:spcBef>
                <a:spcPts val="12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offers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flexibility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built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programming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languages 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platforms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talk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other.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Symbol" panose="05050102010706020507"/>
              <a:buChar char=""/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10795" algn="just">
              <a:lnSpc>
                <a:spcPts val="2080"/>
              </a:lnSpc>
              <a:spcBef>
                <a:spcPts val="7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considered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Style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following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Characteristics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marR="5080" lvl="1" indent="-228600" algn="just">
              <a:lnSpc>
                <a:spcPct val="143000"/>
              </a:lnSpc>
              <a:spcBef>
                <a:spcPts val="720"/>
              </a:spcBef>
              <a:buFont typeface="Symbol" panose="05050102010706020507"/>
              <a:buChar char=""/>
              <a:tabLst>
                <a:tab pos="5588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A-State and functionality are divided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distributed resources which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means 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every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accessible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via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Commands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getting,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POST,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PUT,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DELETE,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 someone wanted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file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server,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they should be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able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issue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file.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server,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either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129918"/>
            <a:ext cx="5720715" cy="30257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344" y="5685758"/>
            <a:ext cx="6825290" cy="732872"/>
          </a:xfrm>
        </p:spPr>
        <p:txBody>
          <a:bodyPr>
            <a:noAutofit/>
          </a:bodyPr>
          <a:lstStyle/>
          <a:p>
            <a:pPr algn="ctr"/>
            <a:r>
              <a:rPr lang="en-US" sz="41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API Development Using Asp.Net Core Web API</a:t>
            </a:r>
            <a:endParaRPr lang="en-US" sz="41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2086" y="4064574"/>
            <a:ext cx="1541039" cy="6868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76629"/>
            <a:ext cx="5939155" cy="577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762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request,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finally,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storage,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must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DELETE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indent="-229235">
              <a:lnSpc>
                <a:spcPct val="100000"/>
              </a:lnSpc>
              <a:spcBef>
                <a:spcPts val="730"/>
              </a:spcBef>
              <a:buFont typeface="Symbol" panose="05050102010706020507"/>
              <a:buChar char=""/>
              <a:tabLst>
                <a:tab pos="558165" algn="l"/>
                <a:tab pos="5588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client/server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stateless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layered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supports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caching.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marR="6350" indent="-228600">
              <a:lnSpc>
                <a:spcPct val="143000"/>
              </a:lnSpc>
              <a:spcBef>
                <a:spcPts val="110"/>
              </a:spcBef>
              <a:buFont typeface="Symbol" panose="05050102010706020507"/>
              <a:buChar char=""/>
              <a:tabLst>
                <a:tab pos="558165" algn="l"/>
                <a:tab pos="5588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client-server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typical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hosting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client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simple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browsers.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indent="-229235">
              <a:lnSpc>
                <a:spcPct val="100000"/>
              </a:lnSpc>
              <a:spcBef>
                <a:spcPts val="730"/>
              </a:spcBef>
              <a:buFont typeface="Symbol" panose="05050102010706020507"/>
              <a:buChar char=""/>
              <a:tabLst>
                <a:tab pos="558165" algn="l"/>
                <a:tab pos="5588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Stateless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state of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application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maintained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10160" algn="just">
              <a:lnSpc>
                <a:spcPct val="144000"/>
              </a:lnSpc>
              <a:spcBef>
                <a:spcPts val="79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If we want to delete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 from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server using the DELETE Command, you cannot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deleted information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next request.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ensure that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 are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deleted you would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issue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 request first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 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information from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after which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one would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were deleted.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 Principals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Constraints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few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elaborated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9525" algn="just">
              <a:lnSpc>
                <a:spcPct val="144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must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comply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for it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these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principle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filled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Client-Server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fundamental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requirement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889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 have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 web service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would provide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required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functionality 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client.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sends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would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either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reject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complying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provide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adequate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client,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7891271"/>
            <a:ext cx="5937885" cy="14439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Stateless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concept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stateless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up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ensure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required information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35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provided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server.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appropriately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should not maintain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soft of the information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between requests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 requests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response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client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appropriately.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74850" y="7042150"/>
            <a:ext cx="927100" cy="669925"/>
            <a:chOff x="1974850" y="7042150"/>
            <a:chExt cx="927100" cy="669925"/>
          </a:xfrm>
        </p:grpSpPr>
        <p:sp>
          <p:nvSpPr>
            <p:cNvPr id="6" name="object 6"/>
            <p:cNvSpPr/>
            <p:nvPr/>
          </p:nvSpPr>
          <p:spPr>
            <a:xfrm>
              <a:off x="1981200" y="7048500"/>
              <a:ext cx="914400" cy="657225"/>
            </a:xfrm>
            <a:custGeom>
              <a:avLst/>
              <a:gdLst/>
              <a:ahLst/>
              <a:cxnLst/>
              <a:rect l="l" t="t" r="r" b="b"/>
              <a:pathLst>
                <a:path w="914400" h="657225">
                  <a:moveTo>
                    <a:pt x="804544" y="0"/>
                  </a:moveTo>
                  <a:lnTo>
                    <a:pt x="109855" y="0"/>
                  </a:lnTo>
                  <a:lnTo>
                    <a:pt x="66675" y="8254"/>
                  </a:lnTo>
                  <a:lnTo>
                    <a:pt x="32385" y="31749"/>
                  </a:lnTo>
                  <a:lnTo>
                    <a:pt x="8889" y="66674"/>
                  </a:lnTo>
                  <a:lnTo>
                    <a:pt x="0" y="109219"/>
                  </a:lnTo>
                  <a:lnTo>
                    <a:pt x="0" y="547369"/>
                  </a:lnTo>
                  <a:lnTo>
                    <a:pt x="8889" y="589914"/>
                  </a:lnTo>
                  <a:lnTo>
                    <a:pt x="32385" y="624839"/>
                  </a:lnTo>
                  <a:lnTo>
                    <a:pt x="66675" y="648334"/>
                  </a:lnTo>
                  <a:lnTo>
                    <a:pt x="109855" y="657224"/>
                  </a:lnTo>
                  <a:lnTo>
                    <a:pt x="804544" y="657224"/>
                  </a:lnTo>
                  <a:lnTo>
                    <a:pt x="847725" y="648334"/>
                  </a:lnTo>
                  <a:lnTo>
                    <a:pt x="882014" y="624839"/>
                  </a:lnTo>
                  <a:lnTo>
                    <a:pt x="905510" y="589914"/>
                  </a:lnTo>
                  <a:lnTo>
                    <a:pt x="914400" y="547369"/>
                  </a:lnTo>
                  <a:lnTo>
                    <a:pt x="914400" y="109219"/>
                  </a:lnTo>
                  <a:lnTo>
                    <a:pt x="905510" y="66674"/>
                  </a:lnTo>
                  <a:lnTo>
                    <a:pt x="882014" y="31749"/>
                  </a:lnTo>
                  <a:lnTo>
                    <a:pt x="847725" y="8254"/>
                  </a:lnTo>
                  <a:lnTo>
                    <a:pt x="804544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81200" y="7048500"/>
              <a:ext cx="914400" cy="657225"/>
            </a:xfrm>
            <a:custGeom>
              <a:avLst/>
              <a:gdLst/>
              <a:ahLst/>
              <a:cxnLst/>
              <a:rect l="l" t="t" r="r" b="b"/>
              <a:pathLst>
                <a:path w="914400" h="657225">
                  <a:moveTo>
                    <a:pt x="0" y="109219"/>
                  </a:moveTo>
                  <a:lnTo>
                    <a:pt x="8889" y="66674"/>
                  </a:lnTo>
                  <a:lnTo>
                    <a:pt x="32385" y="31749"/>
                  </a:lnTo>
                  <a:lnTo>
                    <a:pt x="66675" y="8254"/>
                  </a:lnTo>
                  <a:lnTo>
                    <a:pt x="109855" y="0"/>
                  </a:lnTo>
                  <a:lnTo>
                    <a:pt x="804544" y="0"/>
                  </a:lnTo>
                  <a:lnTo>
                    <a:pt x="847725" y="8254"/>
                  </a:lnTo>
                  <a:lnTo>
                    <a:pt x="882014" y="31749"/>
                  </a:lnTo>
                  <a:lnTo>
                    <a:pt x="905510" y="66674"/>
                  </a:lnTo>
                  <a:lnTo>
                    <a:pt x="914400" y="109219"/>
                  </a:lnTo>
                  <a:lnTo>
                    <a:pt x="914400" y="547369"/>
                  </a:lnTo>
                  <a:lnTo>
                    <a:pt x="905510" y="589914"/>
                  </a:lnTo>
                  <a:lnTo>
                    <a:pt x="882014" y="624839"/>
                  </a:lnTo>
                  <a:lnTo>
                    <a:pt x="847725" y="648334"/>
                  </a:lnTo>
                  <a:lnTo>
                    <a:pt x="804544" y="657224"/>
                  </a:lnTo>
                  <a:lnTo>
                    <a:pt x="109855" y="657224"/>
                  </a:lnTo>
                  <a:lnTo>
                    <a:pt x="66675" y="648334"/>
                  </a:lnTo>
                  <a:lnTo>
                    <a:pt x="32385" y="624839"/>
                  </a:lnTo>
                  <a:lnTo>
                    <a:pt x="8889" y="589914"/>
                  </a:lnTo>
                  <a:lnTo>
                    <a:pt x="0" y="547369"/>
                  </a:lnTo>
                  <a:lnTo>
                    <a:pt x="0" y="109219"/>
                  </a:lnTo>
                  <a:close/>
                </a:path>
              </a:pathLst>
            </a:custGeom>
            <a:ln w="12700">
              <a:solidFill>
                <a:srgbClr val="EB7B2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53539" y="7378445"/>
            <a:ext cx="516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CLE</a:t>
            </a:r>
            <a:r>
              <a:rPr sz="12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2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08325" y="7308850"/>
            <a:ext cx="803275" cy="146050"/>
            <a:chOff x="3108325" y="7308850"/>
            <a:chExt cx="803275" cy="146050"/>
          </a:xfrm>
        </p:grpSpPr>
        <p:sp>
          <p:nvSpPr>
            <p:cNvPr id="10" name="object 10"/>
            <p:cNvSpPr/>
            <p:nvPr/>
          </p:nvSpPr>
          <p:spPr>
            <a:xfrm>
              <a:off x="3114675" y="7315200"/>
              <a:ext cx="790575" cy="133350"/>
            </a:xfrm>
            <a:custGeom>
              <a:avLst/>
              <a:gdLst/>
              <a:ahLst/>
              <a:cxnLst/>
              <a:rect l="l" t="t" r="r" b="b"/>
              <a:pathLst>
                <a:path w="790575" h="133350">
                  <a:moveTo>
                    <a:pt x="723900" y="0"/>
                  </a:moveTo>
                  <a:lnTo>
                    <a:pt x="723900" y="33019"/>
                  </a:lnTo>
                  <a:lnTo>
                    <a:pt x="0" y="33019"/>
                  </a:lnTo>
                  <a:lnTo>
                    <a:pt x="0" y="99694"/>
                  </a:lnTo>
                  <a:lnTo>
                    <a:pt x="723900" y="99694"/>
                  </a:lnTo>
                  <a:lnTo>
                    <a:pt x="723900" y="133349"/>
                  </a:lnTo>
                  <a:lnTo>
                    <a:pt x="790575" y="66674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14675" y="7315200"/>
              <a:ext cx="790575" cy="133350"/>
            </a:xfrm>
            <a:custGeom>
              <a:avLst/>
              <a:gdLst/>
              <a:ahLst/>
              <a:cxnLst/>
              <a:rect l="l" t="t" r="r" b="b"/>
              <a:pathLst>
                <a:path w="790575" h="133350">
                  <a:moveTo>
                    <a:pt x="0" y="33019"/>
                  </a:moveTo>
                  <a:lnTo>
                    <a:pt x="723900" y="33019"/>
                  </a:lnTo>
                  <a:lnTo>
                    <a:pt x="723900" y="0"/>
                  </a:lnTo>
                  <a:lnTo>
                    <a:pt x="790575" y="66674"/>
                  </a:lnTo>
                  <a:lnTo>
                    <a:pt x="723900" y="133349"/>
                  </a:lnTo>
                  <a:lnTo>
                    <a:pt x="723900" y="99694"/>
                  </a:lnTo>
                  <a:lnTo>
                    <a:pt x="0" y="99694"/>
                  </a:lnTo>
                  <a:lnTo>
                    <a:pt x="0" y="33019"/>
                  </a:lnTo>
                  <a:close/>
                </a:path>
              </a:pathLst>
            </a:custGeom>
            <a:ln w="12700">
              <a:solidFill>
                <a:srgbClr val="EB7B2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097020" y="7042150"/>
            <a:ext cx="927100" cy="622300"/>
            <a:chOff x="4097020" y="7042150"/>
            <a:chExt cx="927100" cy="622300"/>
          </a:xfrm>
        </p:grpSpPr>
        <p:sp>
          <p:nvSpPr>
            <p:cNvPr id="13" name="object 13"/>
            <p:cNvSpPr/>
            <p:nvPr/>
          </p:nvSpPr>
          <p:spPr>
            <a:xfrm>
              <a:off x="4103370" y="704850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812800" y="0"/>
                  </a:moveTo>
                  <a:lnTo>
                    <a:pt x="101600" y="0"/>
                  </a:lnTo>
                  <a:lnTo>
                    <a:pt x="62229" y="7619"/>
                  </a:lnTo>
                  <a:lnTo>
                    <a:pt x="29844" y="29844"/>
                  </a:lnTo>
                  <a:lnTo>
                    <a:pt x="8254" y="62229"/>
                  </a:lnTo>
                  <a:lnTo>
                    <a:pt x="0" y="101599"/>
                  </a:lnTo>
                  <a:lnTo>
                    <a:pt x="0" y="507999"/>
                  </a:lnTo>
                  <a:lnTo>
                    <a:pt x="8254" y="547369"/>
                  </a:lnTo>
                  <a:lnTo>
                    <a:pt x="29844" y="579754"/>
                  </a:lnTo>
                  <a:lnTo>
                    <a:pt x="62229" y="601344"/>
                  </a:lnTo>
                  <a:lnTo>
                    <a:pt x="101600" y="609599"/>
                  </a:lnTo>
                  <a:lnTo>
                    <a:pt x="812800" y="609599"/>
                  </a:lnTo>
                  <a:lnTo>
                    <a:pt x="852169" y="601344"/>
                  </a:lnTo>
                  <a:lnTo>
                    <a:pt x="884554" y="579754"/>
                  </a:lnTo>
                  <a:lnTo>
                    <a:pt x="906144" y="547369"/>
                  </a:lnTo>
                  <a:lnTo>
                    <a:pt x="914400" y="507999"/>
                  </a:lnTo>
                  <a:lnTo>
                    <a:pt x="914400" y="101599"/>
                  </a:lnTo>
                  <a:lnTo>
                    <a:pt x="906144" y="62229"/>
                  </a:lnTo>
                  <a:lnTo>
                    <a:pt x="884554" y="29844"/>
                  </a:lnTo>
                  <a:lnTo>
                    <a:pt x="852169" y="761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03370" y="704850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101599"/>
                  </a:moveTo>
                  <a:lnTo>
                    <a:pt x="8254" y="62229"/>
                  </a:lnTo>
                  <a:lnTo>
                    <a:pt x="29844" y="29844"/>
                  </a:lnTo>
                  <a:lnTo>
                    <a:pt x="62229" y="7619"/>
                  </a:lnTo>
                  <a:lnTo>
                    <a:pt x="101600" y="0"/>
                  </a:lnTo>
                  <a:lnTo>
                    <a:pt x="812800" y="0"/>
                  </a:lnTo>
                  <a:lnTo>
                    <a:pt x="852169" y="7619"/>
                  </a:lnTo>
                  <a:lnTo>
                    <a:pt x="884554" y="29844"/>
                  </a:lnTo>
                  <a:lnTo>
                    <a:pt x="906144" y="62229"/>
                  </a:lnTo>
                  <a:lnTo>
                    <a:pt x="914400" y="101599"/>
                  </a:lnTo>
                  <a:lnTo>
                    <a:pt x="914400" y="507999"/>
                  </a:lnTo>
                  <a:lnTo>
                    <a:pt x="906144" y="547369"/>
                  </a:lnTo>
                  <a:lnTo>
                    <a:pt x="884554" y="579754"/>
                  </a:lnTo>
                  <a:lnTo>
                    <a:pt x="852169" y="601344"/>
                  </a:lnTo>
                  <a:lnTo>
                    <a:pt x="812800" y="609599"/>
                  </a:lnTo>
                  <a:lnTo>
                    <a:pt x="101600" y="609599"/>
                  </a:lnTo>
                  <a:lnTo>
                    <a:pt x="62229" y="601344"/>
                  </a:lnTo>
                  <a:lnTo>
                    <a:pt x="29844" y="579754"/>
                  </a:lnTo>
                  <a:lnTo>
                    <a:pt x="8254" y="547369"/>
                  </a:lnTo>
                  <a:lnTo>
                    <a:pt x="0" y="507999"/>
                  </a:lnTo>
                  <a:lnTo>
                    <a:pt x="0" y="101599"/>
                  </a:lnTo>
                  <a:close/>
                </a:path>
              </a:pathLst>
            </a:custGeom>
            <a:ln w="12700">
              <a:solidFill>
                <a:srgbClr val="EB7B2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44721" y="7340345"/>
            <a:ext cx="610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2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ERVER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48435"/>
            <a:ext cx="5938520" cy="249555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Cache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Cache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concept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help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problem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stateless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described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point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since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 client request is independent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sometimes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might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ask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again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though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had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already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asked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past.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though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already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asked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it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past.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 will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 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will give a response. This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increase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traffic across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network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cache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concept implemented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store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which have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already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 so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if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same request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 by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instead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saves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amount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network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traffic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5147690"/>
            <a:ext cx="5939155" cy="39878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Layered</a:t>
            </a:r>
            <a:r>
              <a:rPr sz="1800" b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concept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layered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additional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middleware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35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inserted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client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actual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hosting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middleware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logic</a:t>
            </a:r>
            <a:r>
              <a:rPr sz="12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1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extra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could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interact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before it makes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service.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layered system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needs to be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transparent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interaction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client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Affected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Web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Interfaces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10160">
              <a:lnSpc>
                <a:spcPts val="2060"/>
              </a:lnSpc>
              <a:spcBef>
                <a:spcPts val="10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underlying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technology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work.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verb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server.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2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were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defined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world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wide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identified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URLs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today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definition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much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generic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abstract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includes everything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entity or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that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ts val="2060"/>
              </a:lnSpc>
              <a:spcBef>
                <a:spcPts val="2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identified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Named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Addressed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handled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performed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requests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URI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gives</a:t>
            </a:r>
            <a:r>
              <a:rPr sz="1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payload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formatted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HTML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XML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format,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related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11300" y="4022560"/>
            <a:ext cx="4533900" cy="6571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76629"/>
            <a:ext cx="5939790" cy="3549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common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protocol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1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b="1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1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1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1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PATCH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CONNECT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OPTIONS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TRACE.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00965">
              <a:lnSpc>
                <a:spcPct val="10000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details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marR="99695" indent="-228600">
              <a:lnSpc>
                <a:spcPct val="101000"/>
              </a:lnSpc>
              <a:spcBef>
                <a:spcPts val="950"/>
              </a:spcBef>
              <a:buFont typeface="Symbol" panose="05050102010706020507"/>
              <a:buChar char=""/>
              <a:tabLst>
                <a:tab pos="558165" algn="l"/>
                <a:tab pos="558800" algn="l"/>
              </a:tabLst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b="1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 Service.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marR="95250" indent="-228600">
              <a:lnSpc>
                <a:spcPct val="102000"/>
              </a:lnSpc>
              <a:spcBef>
                <a:spcPts val="130"/>
              </a:spcBef>
              <a:buFont typeface="Symbol" panose="05050102010706020507"/>
              <a:buChar char=""/>
              <a:tabLst>
                <a:tab pos="558165" algn="l"/>
                <a:tab pos="558800" algn="l"/>
              </a:tabLst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either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would like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employed.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indent="-229235">
              <a:lnSpc>
                <a:spcPct val="100000"/>
              </a:lnSpc>
              <a:spcBef>
                <a:spcPts val="145"/>
              </a:spcBef>
              <a:buFont typeface="Symbol" panose="05050102010706020507"/>
              <a:buChar char=""/>
              <a:tabLst>
                <a:tab pos="558165" algn="l"/>
                <a:tab pos="558800" algn="l"/>
              </a:tabLst>
            </a:pPr>
            <a:r>
              <a:rPr sz="1200" b="1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Id.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indent="-229235">
              <a:lnSpc>
                <a:spcPct val="100000"/>
              </a:lnSpc>
              <a:spcBef>
                <a:spcPts val="145"/>
              </a:spcBef>
              <a:buFont typeface="Symbol" panose="05050102010706020507"/>
              <a:buChar char=""/>
              <a:tabLst>
                <a:tab pos="558165" algn="l"/>
                <a:tab pos="558800" algn="l"/>
              </a:tabLst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Replace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record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update 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 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Id.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marR="98425" indent="-228600" algn="just">
              <a:lnSpc>
                <a:spcPct val="102000"/>
              </a:lnSpc>
              <a:spcBef>
                <a:spcPts val="110"/>
              </a:spcBef>
              <a:buFont typeface="Symbol" panose="05050102010706020507"/>
              <a:buChar char=""/>
              <a:tabLst>
                <a:tab pos="558800" algn="l"/>
              </a:tabLst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PATCH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method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provides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 entity containing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list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changes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be applied to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using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Request-URI.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marR="92710" indent="-228600" algn="just">
              <a:lnSpc>
                <a:spcPct val="102000"/>
              </a:lnSpc>
              <a:spcBef>
                <a:spcPts val="115"/>
              </a:spcBef>
              <a:buFont typeface="Symbol" panose="05050102010706020507"/>
              <a:buChar char=""/>
              <a:tabLst>
                <a:tab pos="558800" algn="l"/>
              </a:tabLst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OPTIONS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represents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available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request/response chain identified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Request-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URI.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558165" marR="93980" indent="-228600">
              <a:lnSpc>
                <a:spcPct val="102000"/>
              </a:lnSpc>
              <a:spcBef>
                <a:spcPts val="145"/>
              </a:spcBef>
              <a:buFont typeface="Symbol" panose="05050102010706020507"/>
              <a:buChar char=""/>
              <a:tabLst>
                <a:tab pos="558165" algn="l"/>
                <a:tab pos="558800" algn="l"/>
              </a:tabLst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TRACE</a:t>
            </a:r>
            <a:r>
              <a:rPr sz="1200" b="1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trace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performs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message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look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back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along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path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target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providing 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useful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debugging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mechanism.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4463922"/>
            <a:ext cx="5937885" cy="874394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2080"/>
              </a:lnSpc>
              <a:spcBef>
                <a:spcPts val="23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800" b="1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800" b="1" spc="-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First,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Core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Studio.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129918"/>
            <a:ext cx="5724398" cy="30467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660643"/>
            <a:ext cx="5723636" cy="32181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4404486"/>
            <a:ext cx="5932170" cy="561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6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Solution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Library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129918"/>
            <a:ext cx="5723636" cy="32180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246877"/>
            <a:ext cx="5723636" cy="32181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1055877"/>
            <a:ext cx="5936615" cy="1802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Adding the BAL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(Business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Layer) And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(Data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Layer)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79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Data 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Access Layer and 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Crud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 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Access Layer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Logic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which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 Operations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Related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Business.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5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Given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picture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structure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according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Initial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steps.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6120764"/>
            <a:ext cx="3876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1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irst,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Add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rson in the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3153282"/>
            <a:ext cx="5749798" cy="29908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710552"/>
            <a:ext cx="5674995" cy="25876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1054353"/>
            <a:ext cx="4455795" cy="8629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Given Below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100965">
              <a:lnSpc>
                <a:spcPct val="100000"/>
              </a:lnSpc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0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35" dirty="0">
                <a:latin typeface="Calibri Light" panose="020F0302020204030204"/>
                <a:cs typeface="Calibri Light" panose="020F0302020204030204"/>
              </a:rPr>
              <a:t>System;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 marR="1892300">
              <a:lnSpc>
                <a:spcPct val="102000"/>
              </a:lnSpc>
              <a:spcBef>
                <a:spcPts val="795"/>
              </a:spcBef>
              <a:tabLst>
                <a:tab pos="682625" algn="l"/>
              </a:tabLst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	</a:t>
            </a:r>
            <a:r>
              <a:rPr sz="1100" spc="85" dirty="0">
                <a:latin typeface="Calibri Light" panose="020F0302020204030204"/>
                <a:cs typeface="Calibri Light" panose="020F0302020204030204"/>
              </a:rPr>
              <a:t>System.Collections.Generic;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latin typeface="Calibri Light" panose="020F0302020204030204"/>
                <a:cs typeface="Calibri Light" panose="020F0302020204030204"/>
              </a:rPr>
              <a:t>System.Text;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2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40" dirty="0">
                <a:latin typeface="Calibri Light" panose="020F0302020204030204"/>
                <a:cs typeface="Calibri Light" panose="020F0302020204030204"/>
              </a:rPr>
              <a:t>System.ComponentModel.DataAnnotations;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 marR="1193800">
              <a:lnSpc>
                <a:spcPct val="102000"/>
              </a:lnSpc>
              <a:spcBef>
                <a:spcPts val="79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 </a:t>
            </a:r>
            <a:r>
              <a:rPr sz="1100" spc="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30" dirty="0">
                <a:latin typeface="Calibri Light" panose="020F0302020204030204"/>
                <a:cs typeface="Calibri Light" panose="020F0302020204030204"/>
              </a:rPr>
              <a:t>System.ComponentModel.DataAnnotations.Schema;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namespace</a:t>
            </a:r>
            <a:r>
              <a:rPr sz="1100" spc="5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10" dirty="0">
                <a:latin typeface="Calibri Light" panose="020F0302020204030204"/>
                <a:cs typeface="Calibri Light" panose="020F0302020204030204"/>
              </a:rPr>
              <a:t>DAL.Model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30"/>
              </a:spcBef>
            </a:pPr>
            <a:r>
              <a:rPr sz="1100" spc="195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365760" marR="1625600">
              <a:lnSpc>
                <a:spcPct val="102000"/>
              </a:lnSpc>
              <a:spcBef>
                <a:spcPts val="790"/>
              </a:spcBef>
            </a:pPr>
            <a:r>
              <a:rPr sz="1100" spc="90" dirty="0">
                <a:latin typeface="Calibri Light" panose="020F0302020204030204"/>
                <a:cs typeface="Calibri Light" panose="020F0302020204030204"/>
              </a:rPr>
              <a:t>[Table(</a:t>
            </a:r>
            <a:r>
              <a:rPr sz="1100" spc="9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"Persons"</a:t>
            </a:r>
            <a:r>
              <a:rPr sz="1100" spc="90" dirty="0">
                <a:latin typeface="Calibri Light" panose="020F0302020204030204"/>
                <a:cs typeface="Calibri Light" panose="020F0302020204030204"/>
              </a:rPr>
              <a:t>,</a:t>
            </a:r>
            <a:r>
              <a:rPr sz="1100" spc="20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70" dirty="0">
                <a:latin typeface="Calibri Light" panose="020F0302020204030204"/>
                <a:cs typeface="Calibri Light" panose="020F0302020204030204"/>
              </a:rPr>
              <a:t>Schema</a:t>
            </a:r>
            <a:r>
              <a:rPr sz="1100" spc="-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-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25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"dbo"</a:t>
            </a:r>
            <a:r>
              <a:rPr sz="1100" spc="125" dirty="0">
                <a:latin typeface="Calibri Light" panose="020F0302020204030204"/>
                <a:cs typeface="Calibri Light" panose="020F0302020204030204"/>
              </a:rPr>
              <a:t>)]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5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class</a:t>
            </a:r>
            <a:r>
              <a:rPr sz="1100" spc="2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" dirty="0">
                <a:solidFill>
                  <a:srgbClr val="2B91AD"/>
                </a:solidFill>
                <a:latin typeface="Calibri Light" panose="020F0302020204030204"/>
                <a:cs typeface="Calibri Light" panose="020F0302020204030204"/>
              </a:rPr>
              <a:t>Person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365760">
              <a:lnSpc>
                <a:spcPct val="100000"/>
              </a:lnSpc>
              <a:spcBef>
                <a:spcPts val="830"/>
              </a:spcBef>
            </a:pPr>
            <a:r>
              <a:rPr sz="1100" spc="195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 marR="42545">
              <a:lnSpc>
                <a:spcPct val="102000"/>
              </a:lnSpc>
              <a:spcBef>
                <a:spcPts val="790"/>
              </a:spcBef>
            </a:pPr>
            <a:r>
              <a:rPr sz="1100" spc="105" dirty="0">
                <a:latin typeface="Calibri Light" panose="020F0302020204030204"/>
                <a:cs typeface="Calibri Light" panose="020F0302020204030204"/>
              </a:rPr>
              <a:t>[Key] </a:t>
            </a:r>
            <a:r>
              <a:rPr sz="1100" spc="1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70" dirty="0">
                <a:latin typeface="Calibri Light" panose="020F0302020204030204"/>
                <a:cs typeface="Calibri Light" panose="020F0302020204030204"/>
              </a:rPr>
              <a:t>[DatabaseGenerated(DatabaseGeneratedOption.Identity)]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5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2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int</a:t>
            </a:r>
            <a:r>
              <a:rPr sz="1100" spc="229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4" dirty="0">
                <a:latin typeface="Calibri Light" panose="020F0302020204030204"/>
                <a:cs typeface="Calibri Light" panose="020F0302020204030204"/>
              </a:rPr>
              <a:t>Id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{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get</a:t>
            </a:r>
            <a:r>
              <a:rPr sz="1100" spc="145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set</a:t>
            </a:r>
            <a:r>
              <a:rPr sz="1100" spc="155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30"/>
              </a:spcBef>
            </a:pPr>
            <a:r>
              <a:rPr sz="1100" spc="95" dirty="0">
                <a:latin typeface="Calibri Light" panose="020F0302020204030204"/>
                <a:cs typeface="Calibri Light" panose="020F0302020204030204"/>
              </a:rPr>
              <a:t>[Required]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20"/>
              </a:spcBef>
            </a:pPr>
            <a:r>
              <a:rPr sz="1100" spc="40" dirty="0">
                <a:latin typeface="Calibri Light" panose="020F0302020204030204"/>
                <a:cs typeface="Calibri Light" panose="020F0302020204030204"/>
              </a:rPr>
              <a:t>[Display(Name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7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4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"UserName"</a:t>
            </a:r>
            <a:r>
              <a:rPr sz="1100" spc="40" dirty="0">
                <a:latin typeface="Calibri Light" panose="020F0302020204030204"/>
                <a:cs typeface="Calibri Light" panose="020F0302020204030204"/>
              </a:rPr>
              <a:t>)]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 marR="1322705">
              <a:lnSpc>
                <a:spcPct val="162000"/>
              </a:lnSpc>
              <a:spcBef>
                <a:spcPts val="10"/>
              </a:spcBef>
            </a:pP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5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string</a:t>
            </a:r>
            <a:r>
              <a:rPr sz="1100" spc="2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60" dirty="0">
                <a:latin typeface="Calibri Light" panose="020F0302020204030204"/>
                <a:cs typeface="Calibri Light" panose="020F0302020204030204"/>
              </a:rPr>
              <a:t>UserName</a:t>
            </a:r>
            <a:r>
              <a:rPr sz="1100" spc="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{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4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get</a:t>
            </a:r>
            <a:r>
              <a:rPr sz="1100" spc="140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4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set</a:t>
            </a:r>
            <a:r>
              <a:rPr sz="1100" spc="140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}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5" dirty="0">
                <a:latin typeface="Calibri Light" panose="020F0302020204030204"/>
                <a:cs typeface="Calibri Light" panose="020F0302020204030204"/>
              </a:rPr>
              <a:t>[Required]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30"/>
              </a:spcBef>
            </a:pPr>
            <a:r>
              <a:rPr sz="1100" spc="40" dirty="0">
                <a:latin typeface="Calibri Light" panose="020F0302020204030204"/>
                <a:cs typeface="Calibri Light" panose="020F0302020204030204"/>
              </a:rPr>
              <a:t>[Display(Name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8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"UserPassword"</a:t>
            </a:r>
            <a:r>
              <a:rPr sz="1100" spc="60" dirty="0">
                <a:latin typeface="Calibri Light" panose="020F0302020204030204"/>
                <a:cs typeface="Calibri Light" panose="020F0302020204030204"/>
              </a:rPr>
              <a:t>)]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 marR="930910">
              <a:lnSpc>
                <a:spcPct val="102000"/>
              </a:lnSpc>
              <a:spcBef>
                <a:spcPts val="790"/>
              </a:spcBef>
            </a:pP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409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string</a:t>
            </a:r>
            <a:r>
              <a:rPr sz="1100" spc="4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UserPassword</a:t>
            </a:r>
            <a:r>
              <a:rPr sz="1100" spc="1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{</a:t>
            </a:r>
            <a:r>
              <a:rPr sz="1100" spc="43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get</a:t>
            </a:r>
            <a:r>
              <a:rPr sz="1100" spc="145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4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set</a:t>
            </a:r>
            <a:r>
              <a:rPr sz="1100" spc="150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40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}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5" dirty="0">
                <a:latin typeface="Calibri Light" panose="020F0302020204030204"/>
                <a:cs typeface="Calibri Light" panose="020F0302020204030204"/>
              </a:rPr>
              <a:t>[Required]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30"/>
              </a:spcBef>
            </a:pPr>
            <a:r>
              <a:rPr sz="1100" spc="40" dirty="0">
                <a:latin typeface="Calibri Light" panose="020F0302020204030204"/>
                <a:cs typeface="Calibri Light" panose="020F0302020204030204"/>
              </a:rPr>
              <a:t>[Display(Name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"UserEmail"</a:t>
            </a:r>
            <a:r>
              <a:rPr sz="1100" spc="100" dirty="0">
                <a:latin typeface="Calibri Light" panose="020F0302020204030204"/>
                <a:cs typeface="Calibri Light" panose="020F0302020204030204"/>
              </a:rPr>
              <a:t>)]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30"/>
              </a:spcBef>
            </a:pP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5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string</a:t>
            </a:r>
            <a:r>
              <a:rPr sz="1100" spc="2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35" dirty="0">
                <a:latin typeface="Calibri Light" panose="020F0302020204030204"/>
                <a:cs typeface="Calibri Light" panose="020F0302020204030204"/>
              </a:rPr>
              <a:t>UserEmail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{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get</a:t>
            </a:r>
            <a:r>
              <a:rPr sz="1100" spc="145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set</a:t>
            </a:r>
            <a:r>
              <a:rPr sz="1100" spc="155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20"/>
              </a:spcBef>
            </a:pPr>
            <a:r>
              <a:rPr sz="1100" spc="95" dirty="0">
                <a:latin typeface="Calibri Light" panose="020F0302020204030204"/>
                <a:cs typeface="Calibri Light" panose="020F0302020204030204"/>
              </a:rPr>
              <a:t>[Required]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25"/>
              </a:spcBef>
            </a:pPr>
            <a:r>
              <a:rPr sz="1100" spc="40" dirty="0">
                <a:latin typeface="Calibri Light" panose="020F0302020204030204"/>
                <a:cs typeface="Calibri Light" panose="020F0302020204030204"/>
              </a:rPr>
              <a:t>[Display(Name</a:t>
            </a:r>
            <a:r>
              <a:rPr sz="1100" spc="2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5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5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"CreatedOn"</a:t>
            </a:r>
            <a:r>
              <a:rPr sz="1100" spc="85" dirty="0">
                <a:latin typeface="Calibri Light" panose="020F0302020204030204"/>
                <a:cs typeface="Calibri Light" panose="020F0302020204030204"/>
              </a:rPr>
              <a:t>)]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15"/>
              </a:spcBef>
            </a:pP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DateTime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CreatedOn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{</a:t>
            </a:r>
            <a:r>
              <a:rPr sz="1100" spc="27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get</a:t>
            </a:r>
            <a:r>
              <a:rPr sz="1100" spc="145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set</a:t>
            </a:r>
            <a:r>
              <a:rPr sz="1100" spc="155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}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" dirty="0">
                <a:latin typeface="Calibri Light" panose="020F0302020204030204"/>
                <a:cs typeface="Calibri Light" panose="020F0302020204030204"/>
              </a:rPr>
              <a:t>DateTime.Now;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30"/>
              </a:spcBef>
            </a:pPr>
            <a:r>
              <a:rPr sz="1100" spc="95" dirty="0">
                <a:latin typeface="Calibri Light" panose="020F0302020204030204"/>
                <a:cs typeface="Calibri Light" panose="020F0302020204030204"/>
              </a:rPr>
              <a:t>[Required]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15"/>
              </a:spcBef>
            </a:pPr>
            <a:r>
              <a:rPr sz="1100" spc="40" dirty="0">
                <a:latin typeface="Calibri Light" panose="020F0302020204030204"/>
                <a:cs typeface="Calibri Light" panose="020F0302020204030204"/>
              </a:rPr>
              <a:t>[Display(Name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3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"IsDeleted"</a:t>
            </a:r>
            <a:r>
              <a:rPr sz="1100" spc="130" dirty="0">
                <a:latin typeface="Calibri Light" panose="020F0302020204030204"/>
                <a:cs typeface="Calibri Light" panose="020F0302020204030204"/>
              </a:rPr>
              <a:t>)]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30"/>
              </a:spcBef>
            </a:pP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bool</a:t>
            </a:r>
            <a:r>
              <a:rPr sz="1100" spc="25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0" dirty="0">
                <a:latin typeface="Calibri Light" panose="020F0302020204030204"/>
                <a:cs typeface="Calibri Light" panose="020F0302020204030204"/>
              </a:rPr>
              <a:t>IsDeleted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{</a:t>
            </a:r>
            <a:r>
              <a:rPr sz="1100" spc="28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4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get</a:t>
            </a:r>
            <a:r>
              <a:rPr sz="1100" spc="140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set</a:t>
            </a:r>
            <a:r>
              <a:rPr sz="1100" spc="155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}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false</a:t>
            </a:r>
            <a:r>
              <a:rPr sz="1100" spc="150" dirty="0">
                <a:latin typeface="Calibri Light" panose="020F0302020204030204"/>
                <a:cs typeface="Calibri Light" panose="020F0302020204030204"/>
              </a:rPr>
              <a:t>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365760">
              <a:lnSpc>
                <a:spcPct val="100000"/>
              </a:lnSpc>
              <a:spcBef>
                <a:spcPts val="815"/>
              </a:spcBef>
            </a:pPr>
            <a:r>
              <a:rPr sz="1100" spc="195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30"/>
              </a:spcBef>
            </a:pPr>
            <a:r>
              <a:rPr sz="1100" spc="195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10072961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1054353"/>
            <a:ext cx="4293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16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Enter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face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perform.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258180"/>
            <a:ext cx="2748280" cy="3701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Giver</a:t>
            </a:r>
            <a:r>
              <a:rPr sz="12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Below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0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2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273050">
              <a:lnSpc>
                <a:spcPts val="1090"/>
              </a:lnSpc>
              <a:spcBef>
                <a:spcPts val="825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0" dirty="0">
                <a:latin typeface="Times New Roman" panose="02020603050405020304"/>
                <a:cs typeface="Times New Roman" panose="02020603050405020304"/>
              </a:rPr>
              <a:t>System.Collections.Generic;</a:t>
            </a:r>
            <a:r>
              <a:rPr sz="95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2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50" dirty="0">
                <a:latin typeface="Times New Roman" panose="02020603050405020304"/>
                <a:cs typeface="Times New Roman" panose="02020603050405020304"/>
              </a:rPr>
              <a:t>System.Text;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latin typeface="Times New Roman" panose="02020603050405020304"/>
                <a:cs typeface="Times New Roman" panose="02020603050405020304"/>
              </a:rPr>
              <a:t>DAL.Interface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  <a:spcBef>
                <a:spcPts val="755"/>
              </a:spcBef>
            </a:pP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29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950" spc="2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5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IRepository</a:t>
            </a:r>
            <a:r>
              <a:rPr sz="950" spc="5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950" spc="5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5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  <a:spcBef>
                <a:spcPts val="755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542925" marR="5080" algn="just">
              <a:lnSpc>
                <a:spcPts val="1090"/>
              </a:lnSpc>
              <a:spcBef>
                <a:spcPts val="840"/>
              </a:spcBef>
            </a:pP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Task&lt;T&gt;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Create(T</a:t>
            </a:r>
            <a:r>
              <a:rPr sz="95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4" dirty="0">
                <a:latin typeface="Times New Roman" panose="02020603050405020304"/>
                <a:cs typeface="Times New Roman" panose="02020603050405020304"/>
              </a:rPr>
              <a:t>_object);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Update(T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4" dirty="0">
                <a:latin typeface="Times New Roman" panose="02020603050405020304"/>
                <a:cs typeface="Times New Roman" panose="02020603050405020304"/>
              </a:rPr>
              <a:t>_object); </a:t>
            </a:r>
            <a:r>
              <a:rPr sz="95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IEnumerable&lt;T&gt;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45" dirty="0">
                <a:latin typeface="Times New Roman" panose="02020603050405020304"/>
                <a:cs typeface="Times New Roman" panose="02020603050405020304"/>
              </a:rPr>
              <a:t>GetAll(); </a:t>
            </a:r>
            <a:r>
              <a:rPr sz="95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29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7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5" dirty="0">
                <a:latin typeface="Times New Roman" panose="02020603050405020304"/>
                <a:cs typeface="Times New Roman" panose="02020603050405020304"/>
              </a:rPr>
              <a:t>GetById(</a:t>
            </a:r>
            <a:r>
              <a:rPr sz="950" spc="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229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85" dirty="0">
                <a:latin typeface="Times New Roman" panose="02020603050405020304"/>
                <a:cs typeface="Times New Roman" panose="02020603050405020304"/>
              </a:rPr>
              <a:t>Id);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542925" algn="just">
              <a:lnSpc>
                <a:spcPct val="100000"/>
              </a:lnSpc>
              <a:spcBef>
                <a:spcPts val="720"/>
              </a:spcBef>
            </a:pP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2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latin typeface="Times New Roman" panose="02020603050405020304"/>
                <a:cs typeface="Times New Roman" panose="02020603050405020304"/>
              </a:rPr>
              <a:t>Delete(T</a:t>
            </a:r>
            <a:r>
              <a:rPr sz="95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4" dirty="0">
                <a:latin typeface="Times New Roman" panose="02020603050405020304"/>
                <a:cs typeface="Times New Roman" panose="02020603050405020304"/>
              </a:rPr>
              <a:t>_object);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  <a:spcBef>
                <a:spcPts val="725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5500" y="1531619"/>
            <a:ext cx="5695442" cy="32092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10072961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1054353"/>
            <a:ext cx="5334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1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Apply the Repository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Pattern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Person.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5616320"/>
            <a:ext cx="4010025" cy="3644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is Given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Below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ct val="163000"/>
              </a:lnSpc>
              <a:spcBef>
                <a:spcPts val="8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DAL.Data;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DAL.Interface;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DAL.Model;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System;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System.Collections.Generic;</a:t>
            </a:r>
            <a:r>
              <a:rPr sz="1100" spc="-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System.Linq;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0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System.Text;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 marR="2253615">
              <a:lnSpc>
                <a:spcPts val="2150"/>
              </a:lnSpc>
              <a:spcBef>
                <a:spcPts val="19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System.Threading.Tasks;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namespace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DAL.Repository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class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RepositoryPerson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: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IRepository&lt;Person&gt;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ApplicationDbContext</a:t>
            </a:r>
            <a:r>
              <a:rPr sz="1100" spc="2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RepositoryPerson(ApplicationDbContext</a:t>
            </a:r>
            <a:r>
              <a:rPr sz="1100" spc="27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applicationDbContext)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applicationDbContext;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5500" y="1531619"/>
            <a:ext cx="5698109" cy="356933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1058925"/>
            <a:ext cx="5346700" cy="839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async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Task&lt;Person&gt;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Create(Person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_object)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var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obj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await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_dbContext.Persons.AddAsync(_object);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_dbContext.SaveChanges();</a:t>
            </a:r>
            <a:r>
              <a:rPr sz="1100" spc="-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obj.Entity;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void</a:t>
            </a:r>
            <a:r>
              <a:rPr sz="1100" spc="2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Delete(Person</a:t>
            </a:r>
            <a:r>
              <a:rPr sz="11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_object)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_dbContext.Remove(_object);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_dbContext.SaveChanges();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IEnumerable&lt;Person&gt;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GetAll()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try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 marR="1322070">
              <a:lnSpc>
                <a:spcPts val="2820"/>
              </a:lnSpc>
              <a:spcBef>
                <a:spcPts val="33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_dbContext.Persons.Where(x</a:t>
            </a:r>
            <a:r>
              <a:rPr sz="1100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=&gt;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x.IsDeleted</a:t>
            </a:r>
            <a:r>
              <a:rPr sz="1100" spc="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==</a:t>
            </a:r>
            <a:r>
              <a:rPr sz="1100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false).ToList();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catch</a:t>
            </a:r>
            <a:r>
              <a:rPr sz="1100" spc="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(Exception</a:t>
            </a:r>
            <a:r>
              <a:rPr sz="11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ee)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throw;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GetById(int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Id)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_dbContext.Persons.Where(x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=&gt;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x.IsDeleted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==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false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&amp;&amp;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x.Id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== Id).FirstOrDefault();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3276" y="1599945"/>
            <a:ext cx="5216525" cy="296735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765" marR="18415" indent="1270" algn="ctr">
              <a:lnSpc>
                <a:spcPct val="96000"/>
              </a:lnSpc>
              <a:spcBef>
                <a:spcPts val="335"/>
              </a:spcBef>
              <a:tabLst>
                <a:tab pos="1228090" algn="l"/>
                <a:tab pos="1395730" algn="l"/>
                <a:tab pos="3902710" algn="l"/>
              </a:tabLst>
            </a:pPr>
            <a:r>
              <a:rPr spc="-5" dirty="0"/>
              <a:t>API	Development </a:t>
            </a:r>
            <a:r>
              <a:rPr dirty="0"/>
              <a:t> </a:t>
            </a:r>
            <a:r>
              <a:rPr spc="-5" dirty="0"/>
              <a:t>Using</a:t>
            </a:r>
            <a:r>
              <a:rPr dirty="0"/>
              <a:t> </a:t>
            </a:r>
            <a:r>
              <a:rPr spc="-5" dirty="0"/>
              <a:t>Asp.Net</a:t>
            </a:r>
            <a:r>
              <a:rPr dirty="0"/>
              <a:t>	</a:t>
            </a:r>
            <a:r>
              <a:rPr spc="-5" dirty="0"/>
              <a:t>Co</a:t>
            </a:r>
            <a:r>
              <a:rPr dirty="0"/>
              <a:t>r</a:t>
            </a:r>
            <a:r>
              <a:rPr dirty="0"/>
              <a:t>e  Web	</a:t>
            </a:r>
            <a:r>
              <a:rPr spc="-5" dirty="0"/>
              <a:t>API</a:t>
            </a:r>
            <a:endParaRPr spc="-5" dirty="0"/>
          </a:p>
          <a:p>
            <a:pPr marL="12700" marR="5080" algn="ctr">
              <a:lnSpc>
                <a:spcPts val="2760"/>
              </a:lnSpc>
              <a:spcBef>
                <a:spcPts val="910"/>
              </a:spcBef>
            </a:pPr>
            <a:r>
              <a:rPr sz="2400" spc="-5" dirty="0">
                <a:solidFill>
                  <a:srgbClr val="C45811"/>
                </a:solidFill>
              </a:rPr>
              <a:t>A practical</a:t>
            </a:r>
            <a:r>
              <a:rPr sz="2400" spc="5" dirty="0">
                <a:solidFill>
                  <a:srgbClr val="C45811"/>
                </a:solidFill>
              </a:rPr>
              <a:t> </a:t>
            </a:r>
            <a:r>
              <a:rPr sz="2400" spc="-5" dirty="0">
                <a:solidFill>
                  <a:srgbClr val="C45811"/>
                </a:solidFill>
              </a:rPr>
              <a:t>approach</a:t>
            </a:r>
            <a:r>
              <a:rPr sz="2400" dirty="0">
                <a:solidFill>
                  <a:srgbClr val="C45811"/>
                </a:solidFill>
              </a:rPr>
              <a:t> for</a:t>
            </a:r>
            <a:r>
              <a:rPr sz="2400" spc="5" dirty="0">
                <a:solidFill>
                  <a:srgbClr val="C45811"/>
                </a:solidFill>
              </a:rPr>
              <a:t> </a:t>
            </a:r>
            <a:r>
              <a:rPr sz="2400" dirty="0">
                <a:solidFill>
                  <a:srgbClr val="C45811"/>
                </a:solidFill>
              </a:rPr>
              <a:t>developing </a:t>
            </a:r>
            <a:r>
              <a:rPr sz="2400" spc="-5" dirty="0">
                <a:solidFill>
                  <a:srgbClr val="C45811"/>
                </a:solidFill>
              </a:rPr>
              <a:t>the </a:t>
            </a:r>
            <a:r>
              <a:rPr sz="2400" spc="-585" dirty="0">
                <a:solidFill>
                  <a:srgbClr val="C45811"/>
                </a:solidFill>
              </a:rPr>
              <a:t> </a:t>
            </a:r>
            <a:r>
              <a:rPr sz="2400" spc="-5" dirty="0">
                <a:solidFill>
                  <a:srgbClr val="C45811"/>
                </a:solidFill>
              </a:rPr>
              <a:t>APIS in</a:t>
            </a:r>
            <a:r>
              <a:rPr sz="2400" dirty="0">
                <a:solidFill>
                  <a:srgbClr val="C45811"/>
                </a:solidFill>
              </a:rPr>
              <a:t> asp.net</a:t>
            </a:r>
            <a:r>
              <a:rPr sz="2400" spc="-5" dirty="0">
                <a:solidFill>
                  <a:srgbClr val="C45811"/>
                </a:solidFill>
              </a:rPr>
              <a:t> </a:t>
            </a:r>
            <a:r>
              <a:rPr sz="2400" dirty="0">
                <a:solidFill>
                  <a:srgbClr val="C45811"/>
                </a:solidFill>
              </a:rPr>
              <a:t>core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1415541"/>
            <a:ext cx="5936615" cy="3278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void</a:t>
            </a:r>
            <a:r>
              <a:rPr sz="1100" spc="2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Update(Person</a:t>
            </a:r>
            <a:r>
              <a:rPr sz="11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_object)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_dbContext.Persons.Update(_object);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_dbContext.SaveChanges();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4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6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4000"/>
              </a:lnSpc>
              <a:spcBef>
                <a:spcPts val="102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Db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Context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connection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SQL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before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starting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migration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check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packages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Your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4972811"/>
            <a:ext cx="5723636" cy="32181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18717"/>
            <a:ext cx="593090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Directory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BAL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9028938"/>
            <a:ext cx="3157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Modify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Start-up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Solution.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787143"/>
            <a:ext cx="5768721" cy="35655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33363"/>
            <a:ext cx="5724525" cy="32181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18717"/>
            <a:ext cx="4007485" cy="840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start-up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 below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00965" marR="2703195">
              <a:lnSpc>
                <a:spcPts val="2230"/>
              </a:lnSpc>
              <a:spcBef>
                <a:spcPts val="18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1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latin typeface="Calibri Light" panose="020F0302020204030204"/>
                <a:cs typeface="Calibri Light" panose="020F0302020204030204"/>
              </a:rPr>
              <a:t>BAL.Service;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2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40" dirty="0">
                <a:latin typeface="Calibri Light" panose="020F0302020204030204"/>
                <a:cs typeface="Calibri Light" panose="020F0302020204030204"/>
              </a:rPr>
              <a:t>DAL.Data;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 marR="2812415">
              <a:lnSpc>
                <a:spcPct val="102000"/>
              </a:lnSpc>
              <a:spcBef>
                <a:spcPts val="67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 </a:t>
            </a:r>
            <a:r>
              <a:rPr sz="1100" spc="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5" dirty="0">
                <a:latin typeface="Calibri Light" panose="020F0302020204030204"/>
                <a:cs typeface="Calibri Light" panose="020F0302020204030204"/>
              </a:rPr>
              <a:t>DAL.Interface; </a:t>
            </a:r>
            <a:r>
              <a:rPr sz="1100" spc="1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0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" dirty="0">
                <a:latin typeface="Calibri Light" panose="020F0302020204030204"/>
                <a:cs typeface="Calibri Light" panose="020F0302020204030204"/>
              </a:rPr>
              <a:t>DAL.Model;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2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latin typeface="Calibri Light" panose="020F0302020204030204"/>
                <a:cs typeface="Calibri Light" panose="020F0302020204030204"/>
              </a:rPr>
              <a:t>DAL.Repository;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20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1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0" dirty="0">
                <a:latin typeface="Calibri Light" panose="020F0302020204030204"/>
                <a:cs typeface="Calibri Light" panose="020F0302020204030204"/>
              </a:rPr>
              <a:t>Microsoft.AspNetCore.Builder;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2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19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0" dirty="0">
                <a:latin typeface="Calibri Light" panose="020F0302020204030204"/>
                <a:cs typeface="Calibri Light" panose="020F0302020204030204"/>
              </a:rPr>
              <a:t>Microsoft.AspNetCore.Hosting;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 marR="1550670">
              <a:lnSpc>
                <a:spcPct val="102000"/>
              </a:lnSpc>
              <a:spcBef>
                <a:spcPts val="79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 </a:t>
            </a:r>
            <a:r>
              <a:rPr sz="1100" spc="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0" dirty="0">
                <a:latin typeface="Calibri Light" panose="020F0302020204030204"/>
                <a:cs typeface="Calibri Light" panose="020F0302020204030204"/>
              </a:rPr>
              <a:t>Microsoft.AspNetCore.HttpsPolicy;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0" dirty="0">
                <a:latin typeface="Calibri Light" panose="020F0302020204030204"/>
                <a:cs typeface="Calibri Light" panose="020F0302020204030204"/>
              </a:rPr>
              <a:t>Microsoft.AspNetCore.Mvc;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30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0" dirty="0">
                <a:latin typeface="Calibri Light" panose="020F0302020204030204"/>
                <a:cs typeface="Calibri Light" panose="020F0302020204030204"/>
              </a:rPr>
              <a:t>Microsoft.EntityFrameworkCore;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 marR="1400810">
              <a:lnSpc>
                <a:spcPct val="102000"/>
              </a:lnSpc>
              <a:spcBef>
                <a:spcPts val="790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 </a:t>
            </a:r>
            <a:r>
              <a:rPr sz="1100" spc="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5" dirty="0">
                <a:latin typeface="Calibri Light" panose="020F0302020204030204"/>
                <a:cs typeface="Calibri Light" panose="020F0302020204030204"/>
              </a:rPr>
              <a:t>Microsoft.Extensions.Configuration;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 marR="600710">
              <a:lnSpc>
                <a:spcPct val="162000"/>
              </a:lnSpc>
              <a:spcBef>
                <a:spcPts val="1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18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5" dirty="0">
                <a:latin typeface="Calibri Light" panose="020F0302020204030204"/>
                <a:cs typeface="Calibri Light" panose="020F0302020204030204"/>
              </a:rPr>
              <a:t>Microsoft.Extensions.DependencyInjection;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5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5" dirty="0">
                <a:latin typeface="Calibri Light" panose="020F0302020204030204"/>
                <a:cs typeface="Calibri Light" panose="020F0302020204030204"/>
              </a:rPr>
              <a:t>Microsoft.Extensions.Hosting;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 marR="1720850">
              <a:lnSpc>
                <a:spcPct val="102000"/>
              </a:lnSpc>
              <a:spcBef>
                <a:spcPts val="800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 </a:t>
            </a:r>
            <a:r>
              <a:rPr sz="1100" spc="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0" dirty="0">
                <a:latin typeface="Calibri Light" panose="020F0302020204030204"/>
                <a:cs typeface="Calibri Light" panose="020F0302020204030204"/>
              </a:rPr>
              <a:t>Microsoft.Extensions.Logging; </a:t>
            </a:r>
            <a:r>
              <a:rPr sz="1100" spc="9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latin typeface="Calibri Light" panose="020F0302020204030204"/>
                <a:cs typeface="Calibri Light" panose="020F0302020204030204"/>
              </a:rPr>
              <a:t>Microsoft.OpenApi.Models;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1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35" dirty="0">
                <a:latin typeface="Calibri Light" panose="020F0302020204030204"/>
                <a:cs typeface="Calibri Light" panose="020F0302020204030204"/>
              </a:rPr>
              <a:t>System;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 marR="1624965">
              <a:lnSpc>
                <a:spcPct val="163000"/>
              </a:lnSpc>
              <a:spcBef>
                <a:spcPts val="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5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5" dirty="0">
                <a:latin typeface="Calibri Light" panose="020F0302020204030204"/>
                <a:cs typeface="Calibri Light" panose="020F0302020204030204"/>
              </a:rPr>
              <a:t>System.Collections.Generic;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latin typeface="Calibri Light" panose="020F0302020204030204"/>
                <a:cs typeface="Calibri Light" panose="020F0302020204030204"/>
              </a:rPr>
              <a:t>System.Linq;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 marR="1845310">
              <a:lnSpc>
                <a:spcPts val="2150"/>
              </a:lnSpc>
              <a:spcBef>
                <a:spcPts val="195"/>
              </a:spcBef>
            </a:pP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50" dirty="0">
                <a:latin typeface="Calibri Light" panose="020F0302020204030204"/>
                <a:cs typeface="Calibri Light" panose="020F0302020204030204"/>
              </a:rPr>
              <a:t>System.Threading.Tasks; </a:t>
            </a:r>
            <a:r>
              <a:rPr sz="1100" spc="5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namespace</a:t>
            </a:r>
            <a:r>
              <a:rPr sz="1100" spc="7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0" dirty="0">
                <a:latin typeface="Calibri Light" panose="020F0302020204030204"/>
                <a:cs typeface="Calibri Light" panose="020F0302020204030204"/>
              </a:rPr>
              <a:t>AspNetCORE5WebAPICrud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605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365760">
              <a:lnSpc>
                <a:spcPct val="100000"/>
              </a:lnSpc>
              <a:spcBef>
                <a:spcPts val="830"/>
              </a:spcBef>
            </a:pP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2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class</a:t>
            </a:r>
            <a:r>
              <a:rPr sz="1100" spc="24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0" dirty="0">
                <a:solidFill>
                  <a:srgbClr val="2B91AD"/>
                </a:solidFill>
                <a:latin typeface="Calibri Light" panose="020F0302020204030204"/>
                <a:cs typeface="Calibri Light" panose="020F0302020204030204"/>
              </a:rPr>
              <a:t>Startup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365760">
              <a:lnSpc>
                <a:spcPct val="100000"/>
              </a:lnSpc>
              <a:spcBef>
                <a:spcPts val="815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30"/>
              </a:spcBef>
            </a:pPr>
            <a:r>
              <a:rPr sz="1100" spc="13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private</a:t>
            </a:r>
            <a:r>
              <a:rPr sz="1100" spc="2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readonly</a:t>
            </a:r>
            <a:r>
              <a:rPr sz="1100" spc="2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0" dirty="0">
                <a:latin typeface="Calibri Light" panose="020F0302020204030204"/>
                <a:cs typeface="Calibri Light" panose="020F0302020204030204"/>
              </a:rPr>
              <a:t>IConfiguration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4" dirty="0">
                <a:latin typeface="Calibri Light" panose="020F0302020204030204"/>
                <a:cs typeface="Calibri Light" panose="020F0302020204030204"/>
              </a:rPr>
              <a:t>_configuration;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15"/>
              </a:spcBef>
            </a:pP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4" dirty="0">
                <a:solidFill>
                  <a:srgbClr val="2B91AD"/>
                </a:solidFill>
                <a:latin typeface="Calibri Light" panose="020F0302020204030204"/>
                <a:cs typeface="Calibri Light" panose="020F0302020204030204"/>
              </a:rPr>
              <a:t>Startup</a:t>
            </a:r>
            <a:r>
              <a:rPr sz="1100" spc="114" dirty="0">
                <a:latin typeface="Calibri Light" panose="020F0302020204030204"/>
                <a:cs typeface="Calibri Light" panose="020F0302020204030204"/>
              </a:rPr>
              <a:t>(IConfiguration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20" dirty="0">
                <a:latin typeface="Calibri Light" panose="020F0302020204030204"/>
                <a:cs typeface="Calibri Light" panose="020F0302020204030204"/>
              </a:rPr>
              <a:t>configuration)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30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95985">
              <a:lnSpc>
                <a:spcPct val="100000"/>
              </a:lnSpc>
              <a:spcBef>
                <a:spcPts val="825"/>
              </a:spcBef>
            </a:pPr>
            <a:r>
              <a:rPr sz="1100" spc="105" dirty="0">
                <a:latin typeface="Calibri Light" panose="020F0302020204030204"/>
                <a:cs typeface="Calibri Light" panose="020F0302020204030204"/>
              </a:rPr>
              <a:t>_configuration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4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25" dirty="0">
                <a:latin typeface="Calibri Light" panose="020F0302020204030204"/>
                <a:cs typeface="Calibri Light" panose="020F0302020204030204"/>
              </a:rPr>
              <a:t>configuration;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15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9538037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004" y="1261618"/>
            <a:ext cx="5672455" cy="9099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530225">
              <a:lnSpc>
                <a:spcPct val="102000"/>
              </a:lnSpc>
              <a:spcBef>
                <a:spcPts val="80"/>
              </a:spcBef>
            </a:pPr>
            <a:r>
              <a:rPr sz="1100" spc="37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// </a:t>
            </a:r>
            <a:r>
              <a:rPr sz="1100" spc="7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This</a:t>
            </a:r>
            <a:r>
              <a:rPr sz="1100" spc="8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method</a:t>
            </a:r>
            <a:r>
              <a:rPr sz="110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gets </a:t>
            </a:r>
            <a:r>
              <a:rPr sz="1100" spc="11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called </a:t>
            </a:r>
            <a:r>
              <a:rPr sz="1100" spc="1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by</a:t>
            </a:r>
            <a:r>
              <a:rPr sz="1100" spc="1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the </a:t>
            </a:r>
            <a:r>
              <a:rPr sz="1100" spc="10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runtime. </a:t>
            </a:r>
            <a:r>
              <a:rPr sz="1100" spc="-6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Use</a:t>
            </a:r>
            <a:r>
              <a:rPr sz="1100" spc="-5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7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this </a:t>
            </a:r>
            <a:r>
              <a:rPr sz="1100" spc="-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method</a:t>
            </a:r>
            <a:r>
              <a:rPr sz="1100" spc="23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6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to </a:t>
            </a:r>
            <a:r>
              <a:rPr sz="1100" spc="-1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add</a:t>
            </a:r>
            <a:r>
              <a:rPr sz="1100" spc="22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services </a:t>
            </a:r>
            <a:r>
              <a:rPr sz="1100" spc="-23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6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to</a:t>
            </a:r>
            <a:r>
              <a:rPr sz="1100" spc="-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the</a:t>
            </a:r>
            <a:r>
              <a:rPr sz="1100" spc="25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container.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542925">
              <a:lnSpc>
                <a:spcPct val="100000"/>
              </a:lnSpc>
              <a:spcBef>
                <a:spcPts val="825"/>
              </a:spcBef>
            </a:pP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void</a:t>
            </a:r>
            <a:r>
              <a:rPr sz="1100" spc="2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5" dirty="0">
                <a:latin typeface="Calibri Light" panose="020F0302020204030204"/>
                <a:cs typeface="Calibri Light" panose="020F0302020204030204"/>
              </a:rPr>
              <a:t>ConfigureServices(IServiceCollection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0" dirty="0">
                <a:latin typeface="Calibri Light" panose="020F0302020204030204"/>
                <a:cs typeface="Calibri Light" panose="020F0302020204030204"/>
              </a:rPr>
              <a:t>services)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542925">
              <a:lnSpc>
                <a:spcPct val="100000"/>
              </a:lnSpc>
              <a:spcBef>
                <a:spcPts val="830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3612" y="9538037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249169"/>
            <a:ext cx="5646420" cy="3644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795020">
              <a:lnSpc>
                <a:spcPct val="102000"/>
              </a:lnSpc>
              <a:spcBef>
                <a:spcPts val="80"/>
              </a:spcBef>
            </a:pPr>
            <a:r>
              <a:rPr sz="1100" spc="65" dirty="0">
                <a:latin typeface="Calibri Light" panose="020F0302020204030204"/>
                <a:cs typeface="Calibri Light" panose="020F0302020204030204"/>
              </a:rPr>
              <a:t>services.AddDbContext&lt;ApplicationDbContext&gt;(options </a:t>
            </a:r>
            <a:r>
              <a:rPr sz="1100" spc="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5" dirty="0">
                <a:latin typeface="Calibri Light" panose="020F0302020204030204"/>
                <a:cs typeface="Calibri Light" panose="020F0302020204030204"/>
              </a:rPr>
              <a:t>options.UseSqlServer(_configuration.GetConnectionString(</a:t>
            </a:r>
            <a:r>
              <a:rPr sz="1100" spc="95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"DefaultConnection"</a:t>
            </a:r>
            <a:r>
              <a:rPr sz="1100" spc="95" dirty="0">
                <a:latin typeface="Calibri Light" panose="020F0302020204030204"/>
                <a:cs typeface="Calibri Light" panose="020F0302020204030204"/>
              </a:rPr>
              <a:t>)));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6888" y="2249169"/>
            <a:ext cx="1549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-45" dirty="0">
                <a:latin typeface="Calibri Light" panose="020F0302020204030204"/>
                <a:cs typeface="Calibri Light" panose="020F0302020204030204"/>
              </a:rPr>
              <a:t>&gt;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2691130"/>
            <a:ext cx="5848985" cy="4995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7720">
              <a:lnSpc>
                <a:spcPct val="100000"/>
              </a:lnSpc>
              <a:spcBef>
                <a:spcPts val="100"/>
              </a:spcBef>
            </a:pPr>
            <a:r>
              <a:rPr sz="1100" spc="95" dirty="0">
                <a:latin typeface="Calibri Light" panose="020F0302020204030204"/>
                <a:cs typeface="Calibri Light" panose="020F0302020204030204"/>
              </a:rPr>
              <a:t>services.AddControllers(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25"/>
              </a:spcBef>
            </a:pPr>
            <a:r>
              <a:rPr sz="1100" spc="250" dirty="0">
                <a:latin typeface="Calibri Light" panose="020F0302020204030204"/>
                <a:cs typeface="Calibri Light" panose="020F0302020204030204"/>
              </a:rPr>
              <a:t>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30"/>
              </a:spcBef>
            </a:pPr>
            <a:r>
              <a:rPr sz="1100" spc="105" dirty="0">
                <a:latin typeface="Calibri Light" panose="020F0302020204030204"/>
                <a:cs typeface="Calibri Light" panose="020F0302020204030204"/>
              </a:rPr>
              <a:t>services.AddHttpClient()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20"/>
              </a:spcBef>
            </a:pPr>
            <a:r>
              <a:rPr sz="1100" spc="275" dirty="0">
                <a:latin typeface="Calibri Light" panose="020F0302020204030204"/>
                <a:cs typeface="Calibri Light" panose="020F0302020204030204"/>
              </a:rPr>
              <a:t>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 marR="765175">
              <a:lnSpc>
                <a:spcPct val="102000"/>
              </a:lnSpc>
              <a:spcBef>
                <a:spcPts val="805"/>
              </a:spcBef>
            </a:pPr>
            <a:r>
              <a:rPr sz="1100" spc="70" dirty="0">
                <a:latin typeface="Calibri Light" panose="020F0302020204030204"/>
                <a:cs typeface="Calibri Light" panose="020F0302020204030204"/>
              </a:rPr>
              <a:t>services.AddTransient&lt;IRepository&lt;Person&gt;,RepositoryPerson&gt;();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70" dirty="0">
                <a:latin typeface="Calibri Light" panose="020F0302020204030204"/>
                <a:cs typeface="Calibri Light" panose="020F0302020204030204"/>
              </a:rPr>
              <a:t>services.AddTransient&lt;PersonService,PersonService&gt;(); </a:t>
            </a:r>
            <a:r>
              <a:rPr sz="1100" spc="7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0" dirty="0">
                <a:latin typeface="Calibri Light" panose="020F0302020204030204"/>
                <a:cs typeface="Calibri Light" panose="020F0302020204030204"/>
              </a:rPr>
              <a:t>services.AddControllers();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20"/>
              </a:spcBef>
            </a:pPr>
            <a:r>
              <a:rPr sz="1100" spc="25" dirty="0">
                <a:latin typeface="Calibri Light" panose="020F0302020204030204"/>
                <a:cs typeface="Calibri Light" panose="020F0302020204030204"/>
              </a:rPr>
              <a:t>services.AddSwaggerGen(c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=&gt;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25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 marR="5080" indent="1060450">
              <a:lnSpc>
                <a:spcPct val="102000"/>
              </a:lnSpc>
              <a:spcBef>
                <a:spcPts val="795"/>
              </a:spcBef>
            </a:pPr>
            <a:r>
              <a:rPr sz="1100" spc="50" dirty="0">
                <a:latin typeface="Calibri Light" panose="020F0302020204030204"/>
                <a:cs typeface="Calibri Light" panose="020F0302020204030204"/>
              </a:rPr>
              <a:t>c.SwaggerDoc(</a:t>
            </a:r>
            <a:r>
              <a:rPr sz="1100" spc="5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"v1"</a:t>
            </a:r>
            <a:r>
              <a:rPr sz="1100" spc="50" dirty="0">
                <a:latin typeface="Calibri Light" panose="020F0302020204030204"/>
                <a:cs typeface="Calibri Light" panose="020F0302020204030204"/>
              </a:rPr>
              <a:t>,</a:t>
            </a:r>
            <a:r>
              <a:rPr sz="1100" spc="33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7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new</a:t>
            </a:r>
            <a:r>
              <a:rPr sz="1100" spc="-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40" dirty="0">
                <a:latin typeface="Calibri Light" panose="020F0302020204030204"/>
                <a:cs typeface="Calibri Light" panose="020F0302020204030204"/>
              </a:rPr>
              <a:t>OpenApiInfo</a:t>
            </a:r>
            <a:r>
              <a:rPr sz="1100" spc="30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204" dirty="0">
                <a:latin typeface="Calibri Light" panose="020F0302020204030204"/>
                <a:cs typeface="Calibri Light" panose="020F0302020204030204"/>
              </a:rPr>
              <a:t>{</a:t>
            </a:r>
            <a:r>
              <a:rPr sz="1100" spc="33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85" dirty="0">
                <a:latin typeface="Calibri Light" panose="020F0302020204030204"/>
                <a:cs typeface="Calibri Light" panose="020F0302020204030204"/>
              </a:rPr>
              <a:t>Title</a:t>
            </a:r>
            <a:r>
              <a:rPr sz="1100" spc="33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4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1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1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"AspNetCORE5WebAPICrud"</a:t>
            </a:r>
            <a:r>
              <a:rPr sz="1100" spc="-10" dirty="0">
                <a:latin typeface="Calibri Light" panose="020F0302020204030204"/>
                <a:cs typeface="Calibri Light" panose="020F0302020204030204"/>
              </a:rPr>
              <a:t>,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60" dirty="0">
                <a:latin typeface="Calibri Light" panose="020F0302020204030204"/>
                <a:cs typeface="Calibri Light" panose="020F0302020204030204"/>
              </a:rPr>
              <a:t>Version</a:t>
            </a:r>
            <a:r>
              <a:rPr sz="1100" spc="2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4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5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"v1"</a:t>
            </a:r>
            <a:r>
              <a:rPr sz="1100" spc="25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});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25"/>
              </a:spcBef>
            </a:pPr>
            <a:r>
              <a:rPr sz="1100" spc="240" dirty="0">
                <a:latin typeface="Calibri Light" panose="020F0302020204030204"/>
                <a:cs typeface="Calibri Light" panose="020F0302020204030204"/>
              </a:rPr>
              <a:t>});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542925">
              <a:lnSpc>
                <a:spcPct val="100000"/>
              </a:lnSpc>
              <a:spcBef>
                <a:spcPts val="820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 marR="214630" indent="530225">
              <a:lnSpc>
                <a:spcPct val="102000"/>
              </a:lnSpc>
              <a:spcBef>
                <a:spcPts val="805"/>
              </a:spcBef>
            </a:pPr>
            <a:r>
              <a:rPr sz="1100" spc="37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// </a:t>
            </a:r>
            <a:r>
              <a:rPr sz="1100" spc="7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This</a:t>
            </a:r>
            <a:r>
              <a:rPr sz="1100" spc="8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method</a:t>
            </a:r>
            <a:r>
              <a:rPr sz="110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gets</a:t>
            </a:r>
            <a:r>
              <a:rPr sz="1100" spc="9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14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called </a:t>
            </a:r>
            <a:r>
              <a:rPr sz="1100" spc="1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by</a:t>
            </a:r>
            <a:r>
              <a:rPr sz="1100" spc="1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the </a:t>
            </a:r>
            <a:r>
              <a:rPr sz="1100" spc="10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runtime.</a:t>
            </a:r>
            <a:r>
              <a:rPr sz="1100" spc="10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Use</a:t>
            </a:r>
            <a:r>
              <a:rPr sz="1100" spc="14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7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this </a:t>
            </a:r>
            <a:r>
              <a:rPr sz="1100" spc="-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method</a:t>
            </a:r>
            <a:r>
              <a:rPr sz="1100" spc="23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6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to </a:t>
            </a:r>
            <a:r>
              <a:rPr sz="1100" spc="9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configure </a:t>
            </a:r>
            <a:r>
              <a:rPr sz="1100" spc="-23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the</a:t>
            </a:r>
            <a:r>
              <a:rPr sz="110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11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HTTP</a:t>
            </a:r>
            <a:r>
              <a:rPr sz="1100" spc="-3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8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request</a:t>
            </a:r>
            <a:r>
              <a:rPr sz="1100" spc="240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35" dirty="0">
                <a:solidFill>
                  <a:srgbClr val="008000"/>
                </a:solidFill>
                <a:latin typeface="Calibri Light" panose="020F0302020204030204"/>
                <a:cs typeface="Calibri Light" panose="020F0302020204030204"/>
              </a:rPr>
              <a:t>pipeline.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542925">
              <a:lnSpc>
                <a:spcPct val="100000"/>
              </a:lnSpc>
              <a:spcBef>
                <a:spcPts val="815"/>
              </a:spcBef>
            </a:pPr>
            <a:r>
              <a:rPr sz="1100" spc="1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5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9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void</a:t>
            </a:r>
            <a:r>
              <a:rPr sz="1100" spc="2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05" dirty="0">
                <a:latin typeface="Calibri Light" panose="020F0302020204030204"/>
                <a:cs typeface="Calibri Light" panose="020F0302020204030204"/>
              </a:rPr>
              <a:t>Configure(IApplicationBuilder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50" dirty="0">
                <a:latin typeface="Calibri Light" panose="020F0302020204030204"/>
                <a:cs typeface="Calibri Light" panose="020F0302020204030204"/>
              </a:rPr>
              <a:t>app,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25" dirty="0">
                <a:latin typeface="Calibri Light" panose="020F0302020204030204"/>
                <a:cs typeface="Calibri Light" panose="020F0302020204030204"/>
              </a:rPr>
              <a:t>IWebHostEnvironment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45" dirty="0">
                <a:latin typeface="Calibri Light" panose="020F0302020204030204"/>
                <a:cs typeface="Calibri Light" panose="020F0302020204030204"/>
              </a:rPr>
              <a:t>env)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542925">
              <a:lnSpc>
                <a:spcPct val="100000"/>
              </a:lnSpc>
              <a:spcBef>
                <a:spcPts val="830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15"/>
              </a:spcBef>
            </a:pPr>
            <a:r>
              <a:rPr sz="1100" spc="33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if</a:t>
            </a:r>
            <a:r>
              <a:rPr sz="1100" spc="21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70" dirty="0">
                <a:latin typeface="Calibri Light" panose="020F0302020204030204"/>
                <a:cs typeface="Calibri Light" panose="020F0302020204030204"/>
              </a:rPr>
              <a:t>(env.IsDevelopment())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25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73150" marR="2580640">
              <a:lnSpc>
                <a:spcPct val="102000"/>
              </a:lnSpc>
              <a:spcBef>
                <a:spcPts val="800"/>
              </a:spcBef>
            </a:pPr>
            <a:r>
              <a:rPr sz="1100" spc="45" dirty="0">
                <a:latin typeface="Calibri Light" panose="020F0302020204030204"/>
                <a:cs typeface="Calibri Light" panose="020F0302020204030204"/>
              </a:rPr>
              <a:t>app.UseDeveloperExceptionPage();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35" dirty="0">
                <a:latin typeface="Calibri Light" panose="020F0302020204030204"/>
                <a:cs typeface="Calibri Light" panose="020F0302020204030204"/>
              </a:rPr>
              <a:t>app.UseSwagger();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004" y="921765"/>
            <a:ext cx="5850255" cy="332612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060450">
              <a:lnSpc>
                <a:spcPct val="102000"/>
              </a:lnSpc>
              <a:spcBef>
                <a:spcPts val="80"/>
              </a:spcBef>
            </a:pPr>
            <a:r>
              <a:rPr sz="1100" spc="15" dirty="0">
                <a:latin typeface="Calibri Light" panose="020F0302020204030204"/>
                <a:cs typeface="Calibri Light" panose="020F0302020204030204"/>
              </a:rPr>
              <a:t>app.UseSwaggerUI(c</a:t>
            </a:r>
            <a:r>
              <a:rPr sz="1100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5" dirty="0">
                <a:latin typeface="Calibri Light" panose="020F0302020204030204"/>
                <a:cs typeface="Calibri Light" panose="020F0302020204030204"/>
              </a:rPr>
              <a:t>=&gt;</a:t>
            </a:r>
            <a:r>
              <a:rPr sz="1100" spc="-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75" dirty="0">
                <a:latin typeface="Calibri Light" panose="020F0302020204030204"/>
                <a:cs typeface="Calibri Light" panose="020F0302020204030204"/>
              </a:rPr>
              <a:t>c.SwaggerEndpoint(</a:t>
            </a:r>
            <a:r>
              <a:rPr sz="1100" spc="75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"/swagger/v1/swagger.json"</a:t>
            </a:r>
            <a:r>
              <a:rPr sz="1100" spc="75" dirty="0">
                <a:latin typeface="Calibri Light" panose="020F0302020204030204"/>
                <a:cs typeface="Calibri Light" panose="020F0302020204030204"/>
              </a:rPr>
              <a:t>,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35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"AspNetCORE5WebAPICrud</a:t>
            </a:r>
            <a:r>
              <a:rPr sz="1100" spc="20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155" dirty="0">
                <a:solidFill>
                  <a:srgbClr val="A11515"/>
                </a:solidFill>
                <a:latin typeface="Calibri Light" panose="020F0302020204030204"/>
                <a:cs typeface="Calibri Light" panose="020F0302020204030204"/>
              </a:rPr>
              <a:t>v1"</a:t>
            </a:r>
            <a:r>
              <a:rPr sz="1100" spc="155" dirty="0">
                <a:latin typeface="Calibri Light" panose="020F0302020204030204"/>
                <a:cs typeface="Calibri Light" panose="020F0302020204030204"/>
              </a:rPr>
              <a:t>));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15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30"/>
              </a:spcBef>
            </a:pPr>
            <a:r>
              <a:rPr sz="1100" spc="75" dirty="0">
                <a:latin typeface="Calibri Light" panose="020F0302020204030204"/>
                <a:cs typeface="Calibri Light" panose="020F0302020204030204"/>
              </a:rPr>
              <a:t>app.UseHttpsRedirection(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 marR="3304540">
              <a:lnSpc>
                <a:spcPct val="102000"/>
              </a:lnSpc>
              <a:tabLst>
                <a:tab pos="1365885" algn="l"/>
              </a:tabLst>
            </a:pPr>
            <a:r>
              <a:rPr sz="1100" spc="220" dirty="0">
                <a:latin typeface="Calibri Light" panose="020F0302020204030204"/>
                <a:cs typeface="Calibri Light" panose="020F0302020204030204"/>
              </a:rPr>
              <a:t>)</a:t>
            </a:r>
            <a:r>
              <a:rPr sz="1100" spc="275" dirty="0">
                <a:latin typeface="Calibri Light" panose="020F0302020204030204"/>
                <a:cs typeface="Calibri Light" panose="020F0302020204030204"/>
              </a:rPr>
              <a:t>;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	</a:t>
            </a:r>
            <a:r>
              <a:rPr sz="1100" spc="-30" dirty="0">
                <a:latin typeface="Calibri Light" panose="020F0302020204030204"/>
                <a:cs typeface="Calibri Light" panose="020F0302020204030204"/>
              </a:rPr>
              <a:t>a</a:t>
            </a:r>
            <a:r>
              <a:rPr sz="1100" spc="-10" dirty="0">
                <a:latin typeface="Calibri Light" panose="020F0302020204030204"/>
                <a:cs typeface="Calibri Light" panose="020F0302020204030204"/>
              </a:rPr>
              <a:t>p</a:t>
            </a:r>
            <a:r>
              <a:rPr sz="1100" spc="-20" dirty="0">
                <a:latin typeface="Calibri Light" panose="020F0302020204030204"/>
                <a:cs typeface="Calibri Light" panose="020F0302020204030204"/>
              </a:rPr>
              <a:t>p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1100" spc="-175" dirty="0">
                <a:latin typeface="Calibri Light" panose="020F0302020204030204"/>
                <a:cs typeface="Calibri Light" panose="020F0302020204030204"/>
              </a:rPr>
              <a:t>U</a:t>
            </a:r>
            <a:r>
              <a:rPr sz="1100" spc="25" dirty="0">
                <a:latin typeface="Calibri Light" panose="020F0302020204030204"/>
                <a:cs typeface="Calibri Light" panose="020F0302020204030204"/>
              </a:rPr>
              <a:t>s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100" spc="-155" dirty="0">
                <a:latin typeface="Calibri Light" panose="020F0302020204030204"/>
                <a:cs typeface="Calibri Light" panose="020F0302020204030204"/>
              </a:rPr>
              <a:t>R</a:t>
            </a:r>
            <a:r>
              <a:rPr sz="1100" spc="-10" dirty="0">
                <a:latin typeface="Calibri Light" panose="020F0302020204030204"/>
                <a:cs typeface="Calibri Light" panose="020F0302020204030204"/>
              </a:rPr>
              <a:t>o</a:t>
            </a:r>
            <a:r>
              <a:rPr sz="1100" spc="-20" dirty="0">
                <a:latin typeface="Calibri Light" panose="020F0302020204030204"/>
                <a:cs typeface="Calibri Light" panose="020F0302020204030204"/>
              </a:rPr>
              <a:t>u</a:t>
            </a:r>
            <a:r>
              <a:rPr sz="1100" spc="340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1100" spc="330" dirty="0">
                <a:latin typeface="Calibri Light" panose="020F0302020204030204"/>
                <a:cs typeface="Calibri Light" panose="020F0302020204030204"/>
              </a:rPr>
              <a:t>i</a:t>
            </a:r>
            <a:r>
              <a:rPr sz="1100" spc="-10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1100" spc="-15" dirty="0">
                <a:latin typeface="Calibri Light" panose="020F0302020204030204"/>
                <a:cs typeface="Calibri Light" panose="020F0302020204030204"/>
              </a:rPr>
              <a:t>g</a:t>
            </a:r>
            <a:r>
              <a:rPr sz="1100" spc="204" dirty="0">
                <a:latin typeface="Calibri Light" panose="020F0302020204030204"/>
                <a:cs typeface="Calibri Light" panose="020F0302020204030204"/>
              </a:rPr>
              <a:t>()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;  </a:t>
            </a:r>
            <a:r>
              <a:rPr sz="1100" spc="95" dirty="0">
                <a:latin typeface="Calibri Light" panose="020F0302020204030204"/>
                <a:cs typeface="Calibri Light" panose="020F0302020204030204"/>
              </a:rPr>
              <a:t>app.UseAuthorization();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15"/>
              </a:spcBef>
            </a:pPr>
            <a:r>
              <a:rPr sz="1100" spc="55" dirty="0">
                <a:latin typeface="Calibri Light" panose="020F0302020204030204"/>
                <a:cs typeface="Calibri Light" panose="020F0302020204030204"/>
              </a:rPr>
              <a:t>app.UseEndpoints(endpoints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45" dirty="0">
                <a:latin typeface="Calibri Light" panose="020F0302020204030204"/>
                <a:cs typeface="Calibri Light" panose="020F0302020204030204"/>
              </a:rPr>
              <a:t>=&gt;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30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073150">
              <a:lnSpc>
                <a:spcPct val="100000"/>
              </a:lnSpc>
              <a:spcBef>
                <a:spcPts val="825"/>
              </a:spcBef>
            </a:pPr>
            <a:r>
              <a:rPr sz="1100" spc="95" dirty="0">
                <a:latin typeface="Calibri Light" panose="020F0302020204030204"/>
                <a:cs typeface="Calibri Light" panose="020F0302020204030204"/>
              </a:rPr>
              <a:t>endpoints.MapControllers();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807720">
              <a:lnSpc>
                <a:spcPct val="100000"/>
              </a:lnSpc>
              <a:spcBef>
                <a:spcPts val="820"/>
              </a:spcBef>
            </a:pPr>
            <a:r>
              <a:rPr sz="1100" spc="240" dirty="0">
                <a:latin typeface="Calibri Light" panose="020F0302020204030204"/>
                <a:cs typeface="Calibri Light" panose="020F0302020204030204"/>
              </a:rPr>
              <a:t>});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542925">
              <a:lnSpc>
                <a:spcPct val="100000"/>
              </a:lnSpc>
              <a:spcBef>
                <a:spcPts val="830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15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100" spc="204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7919465"/>
            <a:ext cx="4295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Add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DB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Property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Db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Context Class.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4652136"/>
            <a:ext cx="5720207" cy="32181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004" y="4573650"/>
            <a:ext cx="3120390" cy="231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Db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Context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 is Given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0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2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645160">
              <a:lnSpc>
                <a:spcPts val="1090"/>
              </a:lnSpc>
              <a:spcBef>
                <a:spcPts val="835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0" dirty="0">
                <a:latin typeface="Times New Roman" panose="02020603050405020304"/>
                <a:cs typeface="Times New Roman" panose="02020603050405020304"/>
              </a:rPr>
              <a:t>System.Collections.Generic;</a:t>
            </a:r>
            <a:r>
              <a:rPr sz="95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2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50" dirty="0">
                <a:latin typeface="Times New Roman" panose="02020603050405020304"/>
                <a:cs typeface="Times New Roman" panose="02020603050405020304"/>
              </a:rPr>
              <a:t>System.Text;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DAL.Model;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379730">
              <a:lnSpc>
                <a:spcPts val="1090"/>
              </a:lnSpc>
              <a:spcBef>
                <a:spcPts val="835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3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latin typeface="Times New Roman" panose="02020603050405020304"/>
                <a:cs typeface="Times New Roman" panose="02020603050405020304"/>
              </a:rPr>
              <a:t>Microsoft.EntityFrameworkCore;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2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5" dirty="0">
                <a:latin typeface="Times New Roman" panose="02020603050405020304"/>
                <a:cs typeface="Times New Roman" panose="02020603050405020304"/>
              </a:rPr>
              <a:t>Microsoft.Extensions.Configuration; </a:t>
            </a:r>
            <a:r>
              <a:rPr sz="95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DAL.Data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  <a:spcBef>
                <a:spcPts val="745"/>
              </a:spcBef>
            </a:pP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2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ApplicationDbContext</a:t>
            </a:r>
            <a:r>
              <a:rPr sz="950" spc="250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250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DbContext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  <a:spcBef>
                <a:spcPts val="755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099172"/>
            <a:ext cx="952500" cy="54991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530225">
              <a:lnSpc>
                <a:spcPts val="1090"/>
              </a:lnSpc>
              <a:spcBef>
                <a:spcPts val="175"/>
              </a:spcBef>
            </a:pP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950" spc="3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950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  </a:t>
            </a:r>
            <a:r>
              <a:rPr sz="950" spc="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base</a:t>
            </a:r>
            <a:r>
              <a:rPr sz="950" spc="75" dirty="0">
                <a:latin typeface="Times New Roman" panose="02020603050405020304"/>
                <a:cs typeface="Times New Roman" panose="02020603050405020304"/>
              </a:rPr>
              <a:t>(options)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  <a:spcBef>
                <a:spcPts val="735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8189" y="7099172"/>
            <a:ext cx="472249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46525" algn="l"/>
                <a:tab pos="4643755" algn="l"/>
              </a:tabLst>
            </a:pPr>
            <a:r>
              <a:rPr sz="950" spc="-13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-1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pp</a:t>
            </a:r>
            <a:r>
              <a:rPr sz="950" spc="380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950" spc="30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950" spc="-1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24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36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-1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-2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17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950" spc="-2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950" spc="-14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950" spc="-2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-1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23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2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950" spc="280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17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950" spc="-17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9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950" spc="254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36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950" spc="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950" spc="-1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36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950" spc="39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2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38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950" spc="-17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9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3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5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op</a:t>
            </a:r>
            <a:r>
              <a:rPr sz="950" spc="2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38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19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950" spc="250" dirty="0">
                <a:latin typeface="Times New Roman" panose="02020603050405020304"/>
                <a:cs typeface="Times New Roman" panose="02020603050405020304"/>
              </a:rPr>
              <a:t>: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180" y="7856981"/>
            <a:ext cx="4144010" cy="1613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95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  <a:spcBef>
                <a:spcPts val="755"/>
              </a:spcBef>
            </a:pP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protected</a:t>
            </a:r>
            <a:r>
              <a:rPr sz="950" spc="2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override</a:t>
            </a:r>
            <a:r>
              <a:rPr sz="950" spc="25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2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50" dirty="0">
                <a:latin typeface="Times New Roman" panose="02020603050405020304"/>
                <a:cs typeface="Times New Roman" panose="02020603050405020304"/>
              </a:rPr>
              <a:t>OnModelCreating(ModelBuilder</a:t>
            </a:r>
            <a:r>
              <a:rPr sz="95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35" dirty="0">
                <a:latin typeface="Times New Roman" panose="02020603050405020304"/>
                <a:cs typeface="Times New Roman" panose="02020603050405020304"/>
              </a:rPr>
              <a:t>builder)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  <a:spcBef>
                <a:spcPts val="760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  <a:spcBef>
                <a:spcPts val="740"/>
              </a:spcBef>
            </a:pP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base</a:t>
            </a:r>
            <a:r>
              <a:rPr sz="950" spc="70" dirty="0">
                <a:latin typeface="Times New Roman" panose="02020603050405020304"/>
                <a:cs typeface="Times New Roman" panose="02020603050405020304"/>
              </a:rPr>
              <a:t>.OnModelCreating(builder);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  <a:spcBef>
                <a:spcPts val="760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  <a:spcBef>
                <a:spcPts val="755"/>
              </a:spcBef>
            </a:pP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29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DbSet&lt;Person&gt;</a:t>
            </a:r>
            <a:r>
              <a:rPr sz="95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Persons</a:t>
            </a:r>
            <a:r>
              <a:rPr sz="95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114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12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5500" y="992504"/>
            <a:ext cx="5723636" cy="32181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868176"/>
            <a:ext cx="4881880" cy="55753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520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sz="16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migration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5122544"/>
            <a:ext cx="593344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Executing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command,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migration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contain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Definition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Table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5500" y="1633727"/>
            <a:ext cx="5723636" cy="3218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099301"/>
            <a:ext cx="5724906" cy="32181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15669"/>
            <a:ext cx="5932805" cy="561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1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suitable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according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action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4963794"/>
            <a:ext cx="4888865" cy="452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00965" algn="just">
              <a:lnSpc>
                <a:spcPct val="100000"/>
              </a:lnSpc>
              <a:spcBef>
                <a:spcPts val="860"/>
              </a:spcBef>
            </a:pPr>
            <a:r>
              <a:rPr sz="1000" spc="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000" spc="1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35" dirty="0">
                <a:latin typeface="Calibri Light" panose="020F0302020204030204"/>
                <a:cs typeface="Calibri Light" panose="020F0302020204030204"/>
              </a:rPr>
              <a:t>DAL.Data;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00965" marR="3449955" algn="just">
              <a:lnSpc>
                <a:spcPct val="101000"/>
              </a:lnSpc>
              <a:spcBef>
                <a:spcPts val="810"/>
              </a:spcBef>
            </a:pPr>
            <a:r>
              <a:rPr sz="1000" spc="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0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85" dirty="0">
                <a:latin typeface="Calibri Light" panose="020F0302020204030204"/>
                <a:cs typeface="Calibri Light" panose="020F0302020204030204"/>
              </a:rPr>
              <a:t>DAL.Interface; </a:t>
            </a:r>
            <a:r>
              <a:rPr sz="1000" spc="-2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000" spc="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0" dirty="0">
                <a:latin typeface="Calibri Light" panose="020F0302020204030204"/>
                <a:cs typeface="Calibri Light" panose="020F0302020204030204"/>
              </a:rPr>
              <a:t>DAL.Model;</a:t>
            </a:r>
            <a:r>
              <a:rPr sz="10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 </a:t>
            </a:r>
            <a:r>
              <a:rPr sz="1000" spc="-2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30" dirty="0">
                <a:latin typeface="Calibri Light" panose="020F0302020204030204"/>
                <a:cs typeface="Calibri Light" panose="020F0302020204030204"/>
              </a:rPr>
              <a:t>System;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00965" marR="2714625" algn="just">
              <a:lnSpc>
                <a:spcPct val="168000"/>
              </a:lnSpc>
            </a:pPr>
            <a:r>
              <a:rPr sz="1000" spc="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 </a:t>
            </a:r>
            <a:r>
              <a:rPr sz="1000" spc="75" dirty="0">
                <a:latin typeface="Calibri Light" panose="020F0302020204030204"/>
                <a:cs typeface="Calibri Light" panose="020F0302020204030204"/>
              </a:rPr>
              <a:t>System.Collections.Generic; </a:t>
            </a:r>
            <a:r>
              <a:rPr sz="1000" spc="-2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000" spc="2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60" dirty="0">
                <a:latin typeface="Calibri Light" panose="020F0302020204030204"/>
                <a:cs typeface="Calibri Light" panose="020F0302020204030204"/>
              </a:rPr>
              <a:t>System.Linq;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00965" algn="just">
              <a:lnSpc>
                <a:spcPct val="100000"/>
              </a:lnSpc>
              <a:spcBef>
                <a:spcPts val="830"/>
              </a:spcBef>
            </a:pPr>
            <a:r>
              <a:rPr sz="1000" spc="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000" spc="14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60" dirty="0">
                <a:latin typeface="Calibri Light" panose="020F0302020204030204"/>
                <a:cs typeface="Calibri Light" panose="020F0302020204030204"/>
              </a:rPr>
              <a:t>System.Text;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15"/>
              </a:spcBef>
            </a:pPr>
            <a:r>
              <a:rPr sz="1000" spc="6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000" spc="20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45" dirty="0">
                <a:latin typeface="Calibri Light" panose="020F0302020204030204"/>
                <a:cs typeface="Calibri Light" panose="020F0302020204030204"/>
              </a:rPr>
              <a:t>System.Threading.Tasks;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20"/>
              </a:spcBef>
            </a:pPr>
            <a:r>
              <a:rPr sz="1000" spc="-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namespace</a:t>
            </a:r>
            <a:r>
              <a:rPr sz="1000" spc="1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45" dirty="0">
                <a:latin typeface="Calibri Light" panose="020F0302020204030204"/>
                <a:cs typeface="Calibri Light" panose="020F0302020204030204"/>
              </a:rPr>
              <a:t>DAL.Repository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00965">
              <a:lnSpc>
                <a:spcPct val="100000"/>
              </a:lnSpc>
              <a:spcBef>
                <a:spcPts val="830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365760">
              <a:lnSpc>
                <a:spcPct val="100000"/>
              </a:lnSpc>
              <a:spcBef>
                <a:spcPts val="815"/>
              </a:spcBef>
            </a:pPr>
            <a:r>
              <a:rPr sz="1000" spc="1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000" spc="22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7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class</a:t>
            </a:r>
            <a:r>
              <a:rPr sz="1000" spc="2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50" dirty="0">
                <a:solidFill>
                  <a:srgbClr val="2B91AD"/>
                </a:solidFill>
                <a:latin typeface="Calibri Light" panose="020F0302020204030204"/>
                <a:cs typeface="Calibri Light" panose="020F0302020204030204"/>
              </a:rPr>
              <a:t>RepositoryPerson</a:t>
            </a:r>
            <a:r>
              <a:rPr sz="1000" spc="220" dirty="0">
                <a:solidFill>
                  <a:srgbClr val="2B91AD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245" dirty="0">
                <a:latin typeface="Calibri Light" panose="020F0302020204030204"/>
                <a:cs typeface="Calibri Light" panose="020F0302020204030204"/>
              </a:rPr>
              <a:t>:</a:t>
            </a:r>
            <a:r>
              <a:rPr sz="10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50" dirty="0">
                <a:latin typeface="Calibri Light" panose="020F0302020204030204"/>
                <a:cs typeface="Calibri Light" panose="020F0302020204030204"/>
              </a:rPr>
              <a:t>IRepository&lt;Person&gt;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365760">
              <a:lnSpc>
                <a:spcPct val="100000"/>
              </a:lnSpc>
              <a:spcBef>
                <a:spcPts val="830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15"/>
              </a:spcBef>
            </a:pPr>
            <a:r>
              <a:rPr sz="1000" spc="70" dirty="0">
                <a:latin typeface="Calibri Light" panose="020F0302020204030204"/>
                <a:cs typeface="Calibri Light" panose="020F0302020204030204"/>
              </a:rPr>
              <a:t>ApplicationDbContext</a:t>
            </a:r>
            <a:r>
              <a:rPr sz="1000" spc="18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60" dirty="0">
                <a:latin typeface="Calibri Light" panose="020F0302020204030204"/>
                <a:cs typeface="Calibri Light" panose="020F0302020204030204"/>
              </a:rPr>
              <a:t>_dbContext;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15"/>
              </a:spcBef>
            </a:pPr>
            <a:r>
              <a:rPr sz="1000" spc="1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000" spc="2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65" dirty="0">
                <a:solidFill>
                  <a:srgbClr val="2B91AD"/>
                </a:solidFill>
                <a:latin typeface="Calibri Light" panose="020F0302020204030204"/>
                <a:cs typeface="Calibri Light" panose="020F0302020204030204"/>
              </a:rPr>
              <a:t>RepositoryPerson</a:t>
            </a:r>
            <a:r>
              <a:rPr sz="1000" spc="65" dirty="0">
                <a:latin typeface="Calibri Light" panose="020F0302020204030204"/>
                <a:cs typeface="Calibri Light" panose="020F0302020204030204"/>
              </a:rPr>
              <a:t>(ApplicationDbContext</a:t>
            </a:r>
            <a:r>
              <a:rPr sz="1000" spc="2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80" dirty="0">
                <a:latin typeface="Calibri Light" panose="020F0302020204030204"/>
                <a:cs typeface="Calibri Light" panose="020F0302020204030204"/>
              </a:rPr>
              <a:t>applicationDbContext)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30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895985">
              <a:lnSpc>
                <a:spcPct val="100000"/>
              </a:lnSpc>
              <a:spcBef>
                <a:spcPts val="815"/>
              </a:spcBef>
            </a:pPr>
            <a:r>
              <a:rPr sz="1000" spc="40" dirty="0">
                <a:latin typeface="Calibri Light" panose="020F0302020204030204"/>
                <a:cs typeface="Calibri Light" panose="020F0302020204030204"/>
              </a:rPr>
              <a:t>_dbContext</a:t>
            </a:r>
            <a:r>
              <a:rPr sz="10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-5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000" spc="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80" dirty="0">
                <a:latin typeface="Calibri Light" panose="020F0302020204030204"/>
                <a:cs typeface="Calibri Light" panose="020F0302020204030204"/>
              </a:rPr>
              <a:t>applicationDbContext;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631190">
              <a:lnSpc>
                <a:spcPct val="100000"/>
              </a:lnSpc>
              <a:spcBef>
                <a:spcPts val="82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5500" y="1656587"/>
            <a:ext cx="5723636" cy="32179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32305" y="923289"/>
            <a:ext cx="4822190" cy="6563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000" spc="24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async</a:t>
            </a:r>
            <a:r>
              <a:rPr sz="1000" spc="24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-5" dirty="0">
                <a:latin typeface="Calibri Light" panose="020F0302020204030204"/>
                <a:cs typeface="Calibri Light" panose="020F0302020204030204"/>
              </a:rPr>
              <a:t>Task&lt;Person&gt;</a:t>
            </a:r>
            <a:r>
              <a:rPr sz="1000" spc="3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45" dirty="0">
                <a:latin typeface="Calibri Light" panose="020F0302020204030204"/>
                <a:cs typeface="Calibri Light" panose="020F0302020204030204"/>
              </a:rPr>
              <a:t>Create(Person</a:t>
            </a:r>
            <a:r>
              <a:rPr sz="10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95" dirty="0">
                <a:latin typeface="Calibri Light" panose="020F0302020204030204"/>
                <a:cs typeface="Calibri Light" panose="020F0302020204030204"/>
              </a:rPr>
              <a:t>_object)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15"/>
              </a:spcBef>
            </a:pPr>
            <a:r>
              <a:rPr sz="1000" spc="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var</a:t>
            </a:r>
            <a:r>
              <a:rPr sz="1000" spc="22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00" dirty="0">
                <a:latin typeface="Calibri Light" panose="020F0302020204030204"/>
                <a:cs typeface="Calibri Light" panose="020F0302020204030204"/>
              </a:rPr>
              <a:t>obj</a:t>
            </a:r>
            <a:r>
              <a:rPr sz="1000" spc="2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-5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000" spc="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8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await</a:t>
            </a:r>
            <a:r>
              <a:rPr sz="1000" spc="2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55" dirty="0">
                <a:latin typeface="Calibri Light" panose="020F0302020204030204"/>
                <a:cs typeface="Calibri Light" panose="020F0302020204030204"/>
              </a:rPr>
              <a:t>_dbContext.Persons.AddAsync(_object);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 marR="2998470">
              <a:lnSpc>
                <a:spcPct val="101000"/>
              </a:lnSpc>
              <a:spcBef>
                <a:spcPts val="830"/>
              </a:spcBef>
            </a:pPr>
            <a:r>
              <a:rPr sz="1000" spc="-20" dirty="0">
                <a:latin typeface="Calibri Light" panose="020F0302020204030204"/>
                <a:cs typeface="Calibri Light" panose="020F0302020204030204"/>
              </a:rPr>
              <a:t>_db</a:t>
            </a:r>
            <a:r>
              <a:rPr sz="1000" spc="-130" dirty="0">
                <a:latin typeface="Calibri Light" panose="020F0302020204030204"/>
                <a:cs typeface="Calibri Light" panose="020F0302020204030204"/>
              </a:rPr>
              <a:t>C</a:t>
            </a:r>
            <a:r>
              <a:rPr sz="1000" spc="-10" dirty="0">
                <a:latin typeface="Calibri Light" panose="020F0302020204030204"/>
                <a:cs typeface="Calibri Light" panose="020F0302020204030204"/>
              </a:rPr>
              <a:t>o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1000" spc="305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35" dirty="0">
                <a:latin typeface="Calibri Light" panose="020F0302020204030204"/>
                <a:cs typeface="Calibri Light" panose="020F0302020204030204"/>
              </a:rPr>
              <a:t>x</a:t>
            </a:r>
            <a:r>
              <a:rPr sz="1000" spc="315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1000" spc="229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1000" spc="-100" dirty="0">
                <a:latin typeface="Calibri Light" panose="020F0302020204030204"/>
                <a:cs typeface="Calibri Light" panose="020F0302020204030204"/>
              </a:rPr>
              <a:t>S</a:t>
            </a:r>
            <a:r>
              <a:rPr sz="1000" spc="-5" dirty="0">
                <a:latin typeface="Calibri Light" panose="020F0302020204030204"/>
                <a:cs typeface="Calibri Light" panose="020F0302020204030204"/>
              </a:rPr>
              <a:t>a</a:t>
            </a:r>
            <a:r>
              <a:rPr sz="1000" spc="20" dirty="0">
                <a:latin typeface="Calibri Light" panose="020F0302020204030204"/>
                <a:cs typeface="Calibri Light" panose="020F0302020204030204"/>
              </a:rPr>
              <a:t>v</a:t>
            </a:r>
            <a:r>
              <a:rPr sz="1000" spc="-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-145" dirty="0">
                <a:latin typeface="Calibri Light" panose="020F0302020204030204"/>
                <a:cs typeface="Calibri Light" panose="020F0302020204030204"/>
              </a:rPr>
              <a:t>C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ha</a:t>
            </a:r>
            <a:r>
              <a:rPr sz="1000" spc="-5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1000" spc="-30" dirty="0">
                <a:latin typeface="Calibri Light" panose="020F0302020204030204"/>
                <a:cs typeface="Calibri Light" panose="020F0302020204030204"/>
              </a:rPr>
              <a:t>g</a:t>
            </a:r>
            <a:r>
              <a:rPr sz="1000" spc="-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20" dirty="0">
                <a:latin typeface="Calibri Light" panose="020F0302020204030204"/>
                <a:cs typeface="Calibri Light" panose="020F0302020204030204"/>
              </a:rPr>
              <a:t>s</a:t>
            </a:r>
            <a:r>
              <a:rPr sz="1000" spc="190" dirty="0">
                <a:latin typeface="Calibri Light" panose="020F0302020204030204"/>
                <a:cs typeface="Calibri Light" panose="020F0302020204030204"/>
              </a:rPr>
              <a:t>(</a:t>
            </a:r>
            <a:r>
              <a:rPr sz="1000" spc="180" dirty="0">
                <a:latin typeface="Calibri Light" panose="020F0302020204030204"/>
                <a:cs typeface="Calibri Light" panose="020F0302020204030204"/>
              </a:rPr>
              <a:t>)</a:t>
            </a:r>
            <a:r>
              <a:rPr sz="1000" spc="225" dirty="0">
                <a:latin typeface="Calibri Light" panose="020F0302020204030204"/>
                <a:cs typeface="Calibri Light" panose="020F0302020204030204"/>
              </a:rPr>
              <a:t>;  </a:t>
            </a:r>
            <a:r>
              <a:rPr sz="1000" spc="11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000" spc="22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45" dirty="0">
                <a:latin typeface="Calibri Light" panose="020F0302020204030204"/>
                <a:cs typeface="Calibri Light" panose="020F0302020204030204"/>
              </a:rPr>
              <a:t>obj.Entity;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0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000" spc="1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000" spc="2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8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void</a:t>
            </a:r>
            <a:r>
              <a:rPr sz="1000" spc="2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50" dirty="0">
                <a:latin typeface="Calibri Light" panose="020F0302020204030204"/>
                <a:cs typeface="Calibri Light" panose="020F0302020204030204"/>
              </a:rPr>
              <a:t>Delete(Person</a:t>
            </a:r>
            <a:r>
              <a:rPr sz="1000" spc="2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00" dirty="0">
                <a:latin typeface="Calibri Light" panose="020F0302020204030204"/>
                <a:cs typeface="Calibri Light" panose="020F0302020204030204"/>
              </a:rPr>
              <a:t>_object)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20"/>
              </a:spcBef>
            </a:pPr>
            <a:r>
              <a:rPr sz="1000" spc="50" dirty="0">
                <a:latin typeface="Calibri Light" panose="020F0302020204030204"/>
                <a:cs typeface="Calibri Light" panose="020F0302020204030204"/>
              </a:rPr>
              <a:t>_dbContext.Remove(_object);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30"/>
              </a:spcBef>
            </a:pPr>
            <a:r>
              <a:rPr sz="1000" spc="40" dirty="0">
                <a:latin typeface="Calibri Light" panose="020F0302020204030204"/>
                <a:cs typeface="Calibri Light" panose="020F0302020204030204"/>
              </a:rPr>
              <a:t>_dbContext.SaveChanges();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0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000" spc="1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000" spc="21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5" dirty="0">
                <a:latin typeface="Calibri Light" panose="020F0302020204030204"/>
                <a:cs typeface="Calibri Light" panose="020F0302020204030204"/>
              </a:rPr>
              <a:t>IEnumerable&lt;Person&gt;</a:t>
            </a:r>
            <a:r>
              <a:rPr sz="1000" spc="2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25" dirty="0">
                <a:latin typeface="Calibri Light" panose="020F0302020204030204"/>
                <a:cs typeface="Calibri Light" panose="020F0302020204030204"/>
              </a:rPr>
              <a:t>GetAll()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15"/>
              </a:spcBef>
            </a:pPr>
            <a:r>
              <a:rPr sz="1000" spc="19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try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542925">
              <a:lnSpc>
                <a:spcPct val="100000"/>
              </a:lnSpc>
              <a:spcBef>
                <a:spcPts val="830"/>
              </a:spcBef>
            </a:pPr>
            <a:r>
              <a:rPr sz="1000" spc="11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000" spc="22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40" dirty="0">
                <a:latin typeface="Calibri Light" panose="020F0302020204030204"/>
                <a:cs typeface="Calibri Light" panose="020F0302020204030204"/>
              </a:rPr>
              <a:t>_dbContext.Persons.Where(x</a:t>
            </a:r>
            <a:r>
              <a:rPr sz="10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-55" dirty="0">
                <a:latin typeface="Calibri Light" panose="020F0302020204030204"/>
                <a:cs typeface="Calibri Light" panose="020F0302020204030204"/>
              </a:rPr>
              <a:t>=&gt;</a:t>
            </a:r>
            <a:r>
              <a:rPr sz="10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85" dirty="0">
                <a:latin typeface="Calibri Light" panose="020F0302020204030204"/>
                <a:cs typeface="Calibri Light" panose="020F0302020204030204"/>
              </a:rPr>
              <a:t>x.IsDeleted</a:t>
            </a:r>
            <a:r>
              <a:rPr sz="10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-55" dirty="0">
                <a:latin typeface="Calibri Light" panose="020F0302020204030204"/>
                <a:cs typeface="Calibri Light" panose="020F0302020204030204"/>
              </a:rPr>
              <a:t>==</a:t>
            </a:r>
            <a:r>
              <a:rPr sz="10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3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false</a:t>
            </a:r>
            <a:r>
              <a:rPr sz="1000" spc="135" dirty="0">
                <a:latin typeface="Calibri Light" panose="020F0302020204030204"/>
                <a:cs typeface="Calibri Light" panose="020F0302020204030204"/>
              </a:rPr>
              <a:t>).ToList();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20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25"/>
              </a:spcBef>
            </a:pPr>
            <a:r>
              <a:rPr sz="1000" spc="6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catch</a:t>
            </a:r>
            <a:r>
              <a:rPr sz="1000" spc="21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70" dirty="0">
                <a:latin typeface="Calibri Light" panose="020F0302020204030204"/>
                <a:cs typeface="Calibri Light" panose="020F0302020204030204"/>
              </a:rPr>
              <a:t>(Exception</a:t>
            </a:r>
            <a:r>
              <a:rPr sz="1000" spc="2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45" dirty="0">
                <a:latin typeface="Calibri Light" panose="020F0302020204030204"/>
                <a:cs typeface="Calibri Light" panose="020F0302020204030204"/>
              </a:rPr>
              <a:t>ee)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542925">
              <a:lnSpc>
                <a:spcPct val="100000"/>
              </a:lnSpc>
              <a:spcBef>
                <a:spcPts val="820"/>
              </a:spcBef>
            </a:pPr>
            <a:r>
              <a:rPr sz="1000" spc="9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throw</a:t>
            </a:r>
            <a:r>
              <a:rPr sz="1000" spc="90" dirty="0">
                <a:latin typeface="Calibri Light" panose="020F0302020204030204"/>
                <a:cs typeface="Calibri Light" panose="020F0302020204030204"/>
              </a:rPr>
              <a:t>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2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0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000" spc="1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000" spc="21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5" dirty="0">
                <a:latin typeface="Calibri Light" panose="020F0302020204030204"/>
                <a:cs typeface="Calibri Light" panose="020F0302020204030204"/>
              </a:rPr>
              <a:t>Person</a:t>
            </a:r>
            <a:r>
              <a:rPr sz="1000" spc="2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95" dirty="0">
                <a:latin typeface="Calibri Light" panose="020F0302020204030204"/>
                <a:cs typeface="Calibri Light" panose="020F0302020204030204"/>
              </a:rPr>
              <a:t>GetById(</a:t>
            </a:r>
            <a:r>
              <a:rPr sz="1000" spc="9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int</a:t>
            </a:r>
            <a:r>
              <a:rPr sz="1000" spc="2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25" dirty="0">
                <a:latin typeface="Calibri Light" panose="020F0302020204030204"/>
                <a:cs typeface="Calibri Light" panose="020F0302020204030204"/>
              </a:rPr>
              <a:t>Id)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7839" y="7567421"/>
            <a:ext cx="44818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04670" algn="l"/>
                <a:tab pos="2074545" algn="l"/>
                <a:tab pos="2915920" algn="l"/>
                <a:tab pos="3192145" algn="l"/>
                <a:tab pos="3662045" algn="l"/>
                <a:tab pos="3957320" algn="l"/>
                <a:tab pos="4353560" algn="l"/>
              </a:tabLst>
            </a:pPr>
            <a:r>
              <a:rPr sz="1000" spc="-20" dirty="0">
                <a:latin typeface="Calibri Light" panose="020F0302020204030204"/>
                <a:cs typeface="Calibri Light" panose="020F0302020204030204"/>
              </a:rPr>
              <a:t>_db</a:t>
            </a:r>
            <a:r>
              <a:rPr sz="1000" spc="-130" dirty="0">
                <a:latin typeface="Calibri Light" panose="020F0302020204030204"/>
                <a:cs typeface="Calibri Light" panose="020F0302020204030204"/>
              </a:rPr>
              <a:t>C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o</a:t>
            </a:r>
            <a:r>
              <a:rPr sz="1000" spc="-5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1000" spc="290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1000" spc="-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20" dirty="0">
                <a:latin typeface="Calibri Light" panose="020F0302020204030204"/>
                <a:cs typeface="Calibri Light" panose="020F0302020204030204"/>
              </a:rPr>
              <a:t>x</a:t>
            </a:r>
            <a:r>
              <a:rPr sz="1000" spc="315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1000" spc="220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1000" spc="-95" dirty="0">
                <a:latin typeface="Calibri Light" panose="020F0302020204030204"/>
                <a:cs typeface="Calibri Light" panose="020F0302020204030204"/>
              </a:rPr>
              <a:t>P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225" dirty="0">
                <a:latin typeface="Calibri Light" panose="020F0302020204030204"/>
                <a:cs typeface="Calibri Light" panose="020F0302020204030204"/>
              </a:rPr>
              <a:t>r</a:t>
            </a:r>
            <a:r>
              <a:rPr sz="1000" spc="30" dirty="0">
                <a:latin typeface="Calibri Light" panose="020F0302020204030204"/>
                <a:cs typeface="Calibri Light" panose="020F0302020204030204"/>
              </a:rPr>
              <a:t>s</a:t>
            </a:r>
            <a:r>
              <a:rPr sz="1000" spc="-10" dirty="0">
                <a:latin typeface="Calibri Light" panose="020F0302020204030204"/>
                <a:cs typeface="Calibri Light" panose="020F0302020204030204"/>
              </a:rPr>
              <a:t>o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1000" spc="30" dirty="0">
                <a:latin typeface="Calibri Light" panose="020F0302020204030204"/>
                <a:cs typeface="Calibri Light" panose="020F0302020204030204"/>
              </a:rPr>
              <a:t>s</a:t>
            </a:r>
            <a:r>
              <a:rPr sz="1000" spc="220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1000" spc="-385" dirty="0">
                <a:latin typeface="Calibri Light" panose="020F0302020204030204"/>
                <a:cs typeface="Calibri Light" panose="020F0302020204030204"/>
              </a:rPr>
              <a:t>W</a:t>
            </a:r>
            <a:r>
              <a:rPr sz="1000" spc="-5" dirty="0">
                <a:latin typeface="Calibri Light" panose="020F0302020204030204"/>
                <a:cs typeface="Calibri Light" panose="020F0302020204030204"/>
              </a:rPr>
              <a:t>h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225" dirty="0">
                <a:latin typeface="Calibri Light" panose="020F0302020204030204"/>
                <a:cs typeface="Calibri Light" panose="020F0302020204030204"/>
              </a:rPr>
              <a:t>r</a:t>
            </a:r>
            <a:r>
              <a:rPr sz="1000" spc="-30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200" dirty="0">
                <a:latin typeface="Calibri Light" panose="020F0302020204030204"/>
                <a:cs typeface="Calibri Light" panose="020F0302020204030204"/>
              </a:rPr>
              <a:t>(</a:t>
            </a:r>
            <a:r>
              <a:rPr sz="1000" spc="25" dirty="0">
                <a:latin typeface="Calibri Light" panose="020F0302020204030204"/>
                <a:cs typeface="Calibri Light" panose="020F0302020204030204"/>
              </a:rPr>
              <a:t>x</a:t>
            </a:r>
            <a:r>
              <a:rPr sz="1000" dirty="0">
                <a:latin typeface="Calibri Light" panose="020F0302020204030204"/>
                <a:cs typeface="Calibri Light" panose="020F0302020204030204"/>
              </a:rPr>
              <a:t>	</a:t>
            </a:r>
            <a:r>
              <a:rPr sz="1000" spc="-6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000" spc="-50" dirty="0">
                <a:latin typeface="Calibri Light" panose="020F0302020204030204"/>
                <a:cs typeface="Calibri Light" panose="020F0302020204030204"/>
              </a:rPr>
              <a:t>&gt;</a:t>
            </a:r>
            <a:r>
              <a:rPr sz="1000" dirty="0">
                <a:latin typeface="Calibri Light" panose="020F0302020204030204"/>
                <a:cs typeface="Calibri Light" panose="020F0302020204030204"/>
              </a:rPr>
              <a:t>	</a:t>
            </a:r>
            <a:r>
              <a:rPr sz="1000" spc="35" dirty="0">
                <a:latin typeface="Calibri Light" panose="020F0302020204030204"/>
                <a:cs typeface="Calibri Light" panose="020F0302020204030204"/>
              </a:rPr>
              <a:t>x</a:t>
            </a:r>
            <a:r>
              <a:rPr sz="1000" spc="220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1000" spc="235" dirty="0">
                <a:latin typeface="Calibri Light" panose="020F0302020204030204"/>
                <a:cs typeface="Calibri Light" panose="020F0302020204030204"/>
              </a:rPr>
              <a:t>I</a:t>
            </a:r>
            <a:r>
              <a:rPr sz="1000" spc="20" dirty="0">
                <a:latin typeface="Calibri Light" panose="020F0302020204030204"/>
                <a:cs typeface="Calibri Light" panose="020F0302020204030204"/>
              </a:rPr>
              <a:t>s</a:t>
            </a:r>
            <a:r>
              <a:rPr sz="1000" spc="-155" dirty="0">
                <a:latin typeface="Calibri Light" panose="020F0302020204030204"/>
                <a:cs typeface="Calibri Light" panose="020F0302020204030204"/>
              </a:rPr>
              <a:t>D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330" dirty="0">
                <a:latin typeface="Calibri Light" panose="020F0302020204030204"/>
                <a:cs typeface="Calibri Light" panose="020F0302020204030204"/>
              </a:rPr>
              <a:t>l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305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1000" spc="-20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spc="-15" dirty="0">
                <a:latin typeface="Calibri Light" panose="020F0302020204030204"/>
                <a:cs typeface="Calibri Light" panose="020F0302020204030204"/>
              </a:rPr>
              <a:t>d</a:t>
            </a:r>
            <a:r>
              <a:rPr sz="1000" dirty="0">
                <a:latin typeface="Calibri Light" panose="020F0302020204030204"/>
                <a:cs typeface="Calibri Light" panose="020F0302020204030204"/>
              </a:rPr>
              <a:t>	</a:t>
            </a:r>
            <a:r>
              <a:rPr sz="1000" spc="-4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000" spc="-5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000" dirty="0">
                <a:latin typeface="Calibri Light" panose="020F0302020204030204"/>
                <a:cs typeface="Calibri Light" panose="020F0302020204030204"/>
              </a:rPr>
              <a:t>	</a:t>
            </a:r>
            <a:r>
              <a:rPr sz="1000" spc="29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f</a:t>
            </a:r>
            <a:r>
              <a:rPr sz="1000" spc="-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a</a:t>
            </a:r>
            <a:r>
              <a:rPr sz="1000" spc="31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l</a:t>
            </a:r>
            <a:r>
              <a:rPr sz="1000" spc="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s</a:t>
            </a:r>
            <a:r>
              <a:rPr sz="1000" spc="-1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e</a:t>
            </a:r>
            <a:r>
              <a:rPr sz="10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	</a:t>
            </a:r>
            <a:r>
              <a:rPr sz="1000" spc="-125" dirty="0">
                <a:latin typeface="Calibri Light" panose="020F0302020204030204"/>
                <a:cs typeface="Calibri Light" panose="020F0302020204030204"/>
              </a:rPr>
              <a:t>&amp;</a:t>
            </a:r>
            <a:r>
              <a:rPr sz="1000" spc="-130" dirty="0">
                <a:latin typeface="Calibri Light" panose="020F0302020204030204"/>
                <a:cs typeface="Calibri Light" panose="020F0302020204030204"/>
              </a:rPr>
              <a:t>&amp;</a:t>
            </a:r>
            <a:r>
              <a:rPr sz="1000" dirty="0">
                <a:latin typeface="Calibri Light" panose="020F0302020204030204"/>
                <a:cs typeface="Calibri Light" panose="020F0302020204030204"/>
              </a:rPr>
              <a:t>	</a:t>
            </a:r>
            <a:r>
              <a:rPr sz="1000" spc="20" dirty="0">
                <a:latin typeface="Calibri Light" panose="020F0302020204030204"/>
                <a:cs typeface="Calibri Light" panose="020F0302020204030204"/>
              </a:rPr>
              <a:t>x</a:t>
            </a:r>
            <a:r>
              <a:rPr sz="1000" spc="229" dirty="0">
                <a:latin typeface="Calibri Light" panose="020F0302020204030204"/>
                <a:cs typeface="Calibri Light" panose="020F0302020204030204"/>
              </a:rPr>
              <a:t>.</a:t>
            </a:r>
            <a:r>
              <a:rPr sz="1000" spc="220" dirty="0">
                <a:latin typeface="Calibri Light" panose="020F0302020204030204"/>
                <a:cs typeface="Calibri Light" panose="020F0302020204030204"/>
              </a:rPr>
              <a:t>I</a:t>
            </a:r>
            <a:r>
              <a:rPr sz="1000" spc="-15" dirty="0">
                <a:latin typeface="Calibri Light" panose="020F0302020204030204"/>
                <a:cs typeface="Calibri Light" panose="020F0302020204030204"/>
              </a:rPr>
              <a:t>d</a:t>
            </a:r>
            <a:r>
              <a:rPr sz="1000" dirty="0">
                <a:latin typeface="Calibri Light" panose="020F0302020204030204"/>
                <a:cs typeface="Calibri Light" panose="020F0302020204030204"/>
              </a:rPr>
              <a:t>	</a:t>
            </a:r>
            <a:r>
              <a:rPr sz="1000" spc="-45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000" spc="-50" dirty="0">
                <a:latin typeface="Calibri Light" panose="020F0302020204030204"/>
                <a:cs typeface="Calibri Light" panose="020F0302020204030204"/>
              </a:rPr>
              <a:t>=</a:t>
            </a:r>
            <a:endParaRPr sz="10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567421"/>
            <a:ext cx="1383030" cy="3314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95020">
              <a:lnSpc>
                <a:spcPct val="101000"/>
              </a:lnSpc>
              <a:spcBef>
                <a:spcPts val="85"/>
              </a:spcBef>
            </a:pPr>
            <a:r>
              <a:rPr sz="1000" spc="114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return </a:t>
            </a:r>
            <a:r>
              <a:rPr sz="1000" spc="1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30" dirty="0">
                <a:latin typeface="Calibri Light" panose="020F0302020204030204"/>
                <a:cs typeface="Calibri Light" panose="020F0302020204030204"/>
              </a:rPr>
              <a:t>Id).FirstOrDefault();</a:t>
            </a:r>
            <a:endParaRPr sz="10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2305" y="7977377"/>
            <a:ext cx="2529840" cy="1360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</a:pP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000" spc="10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000" spc="2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8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void</a:t>
            </a:r>
            <a:r>
              <a:rPr sz="1000" spc="2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25" dirty="0">
                <a:latin typeface="Calibri Light" panose="020F0302020204030204"/>
                <a:cs typeface="Calibri Light" panose="020F0302020204030204"/>
              </a:rPr>
              <a:t>Update(Person</a:t>
            </a:r>
            <a:r>
              <a:rPr sz="1000" spc="2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000" spc="100" dirty="0">
                <a:latin typeface="Calibri Light" panose="020F0302020204030204"/>
                <a:cs typeface="Calibri Light" panose="020F0302020204030204"/>
              </a:rPr>
              <a:t>_object)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{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20"/>
              </a:spcBef>
            </a:pPr>
            <a:r>
              <a:rPr sz="1000" spc="65" dirty="0">
                <a:latin typeface="Calibri Light" panose="020F0302020204030204"/>
                <a:cs typeface="Calibri Light" panose="020F0302020204030204"/>
              </a:rPr>
              <a:t>_dbContext.Persons.Update(_object);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277495">
              <a:lnSpc>
                <a:spcPct val="100000"/>
              </a:lnSpc>
              <a:spcBef>
                <a:spcPts val="825"/>
              </a:spcBef>
            </a:pPr>
            <a:r>
              <a:rPr sz="1000" spc="40" dirty="0">
                <a:latin typeface="Calibri Light" panose="020F0302020204030204"/>
                <a:cs typeface="Calibri Light" panose="020F0302020204030204"/>
              </a:rPr>
              <a:t>_dbContext.SaveChanges();</a:t>
            </a:r>
            <a:endParaRPr sz="1000">
              <a:latin typeface="Calibri Light" panose="020F0302020204030204"/>
              <a:cs typeface="Calibri Light" panose="020F0302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004" y="923289"/>
            <a:ext cx="617855" cy="68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spc="185" dirty="0">
                <a:latin typeface="Calibri Light" panose="020F0302020204030204"/>
                <a:cs typeface="Calibri Light" panose="020F0302020204030204"/>
              </a:rPr>
              <a:t>}</a:t>
            </a:r>
            <a:endParaRPr sz="10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1974849"/>
            <a:ext cx="5933440" cy="92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3000"/>
              </a:lnSpc>
              <a:spcBef>
                <a:spcPts val="103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Again,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Modify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Adding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Transient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register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Layers Classes.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774560"/>
            <a:ext cx="2649220" cy="199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Start-up is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1298575" algn="just">
              <a:lnSpc>
                <a:spcPct val="98000"/>
              </a:lnSpc>
              <a:spcBef>
                <a:spcPts val="890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0" dirty="0">
                <a:latin typeface="Times New Roman" panose="02020603050405020304"/>
                <a:cs typeface="Times New Roman" panose="02020603050405020304"/>
              </a:rPr>
              <a:t>BAL.Service;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DAL.Data;</a:t>
            </a:r>
            <a:r>
              <a:rPr sz="95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5" dirty="0">
                <a:latin typeface="Times New Roman" panose="02020603050405020304"/>
                <a:cs typeface="Times New Roman" panose="02020603050405020304"/>
              </a:rPr>
              <a:t>DAL.Interface;</a:t>
            </a:r>
            <a:r>
              <a:rPr sz="95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DAL.Model;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55" dirty="0">
                <a:latin typeface="Times New Roman" panose="02020603050405020304"/>
                <a:cs typeface="Times New Roman" panose="02020603050405020304"/>
              </a:rPr>
              <a:t>DAL.Repository;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424180">
              <a:lnSpc>
                <a:spcPct val="167000"/>
              </a:lnSpc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5" dirty="0">
                <a:latin typeface="Times New Roman" panose="02020603050405020304"/>
                <a:cs typeface="Times New Roman" panose="02020603050405020304"/>
              </a:rPr>
              <a:t>Microsoft.AspNetCore.Builder;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latin typeface="Times New Roman" panose="02020603050405020304"/>
                <a:cs typeface="Times New Roman" panose="02020603050405020304"/>
              </a:rPr>
              <a:t>Microsoft.AspNetCore.Hosting;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1120"/>
              </a:lnSpc>
              <a:spcBef>
                <a:spcPts val="825"/>
              </a:spcBef>
              <a:tabLst>
                <a:tab pos="559435" algn="l"/>
              </a:tabLst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	</a:t>
            </a:r>
            <a:r>
              <a:rPr sz="950" spc="75" dirty="0">
                <a:latin typeface="Times New Roman" panose="02020603050405020304"/>
                <a:cs typeface="Times New Roman" panose="02020603050405020304"/>
              </a:rPr>
              <a:t>Microsoft.AspNetCore.HttpsPolicy;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5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50" dirty="0">
                <a:latin typeface="Times New Roman" panose="02020603050405020304"/>
                <a:cs typeface="Times New Roman" panose="02020603050405020304"/>
              </a:rPr>
              <a:t>Microsoft.AspNetCore.Mvc;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3184016"/>
            <a:ext cx="5708777" cy="32181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13612" y="824229"/>
            <a:ext cx="5937250" cy="8343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PREFACE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10000"/>
              </a:lnSpc>
              <a:spcBef>
                <a:spcPts val="875"/>
              </a:spcBef>
            </a:pPr>
            <a:r>
              <a:rPr sz="12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 Development Using Asp.Net Core </a:t>
            </a:r>
            <a:r>
              <a:rPr sz="12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Web API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 this book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adopted a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practical approach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for the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development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products. This book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is divided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into four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parts every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part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has its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dimension.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This book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will explain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the fully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featured projects and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we can architect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using the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architectures.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104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Service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22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 Development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24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Development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23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Development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Architecture.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24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3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Testing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Swagger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23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3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Testing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23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2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24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Hosting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Server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925"/>
              </a:spcBef>
            </a:pP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1400" b="1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1:</a:t>
            </a:r>
            <a:r>
              <a:rPr sz="1400" b="1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400" b="1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Development</a:t>
            </a:r>
            <a:r>
              <a:rPr sz="1400" b="1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400" b="1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Core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185545" lvl="1" indent="-229235">
              <a:lnSpc>
                <a:spcPct val="100000"/>
              </a:lnSpc>
              <a:spcBef>
                <a:spcPts val="98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lvl="1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Why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Service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lvl="1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Implementation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lvl="1" indent="-229235">
              <a:lnSpc>
                <a:spcPct val="100000"/>
              </a:lnSpc>
              <a:spcBef>
                <a:spcPts val="15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lvl="1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Complete Project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GitHub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URL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1400" b="1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2: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API</a:t>
            </a:r>
            <a:r>
              <a:rPr sz="1400" b="1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400" b="1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1400" b="1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Tier</a:t>
            </a:r>
            <a:r>
              <a:rPr sz="1400" b="1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Architecture.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98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Understanding</a:t>
            </a:r>
            <a:r>
              <a:rPr sz="1200" spc="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1200" spc="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Tier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Practical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Approach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Architecting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5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Complete Project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GitHub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URL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1400" b="1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3: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API</a:t>
            </a:r>
            <a:r>
              <a:rPr sz="1400" b="1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400" b="1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Architecture.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97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5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Understanding</a:t>
            </a:r>
            <a:r>
              <a:rPr sz="1200" spc="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Practical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Approach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Architecting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Complete Project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GitHub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URL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1400" b="1" spc="-2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4:</a:t>
            </a:r>
            <a:r>
              <a:rPr sz="1400" b="1" spc="32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Testing Using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Swagger.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98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5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Testing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Asp.net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Core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POST,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PUT,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DELETE,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GET,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Endpoints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Swagger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004" y="921765"/>
            <a:ext cx="3551554" cy="5313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latin typeface="Times New Roman" panose="02020603050405020304"/>
                <a:cs typeface="Times New Roman" panose="02020603050405020304"/>
              </a:rPr>
              <a:t>Microsoft.EntityFrameworkCore;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609600">
              <a:lnSpc>
                <a:spcPts val="1910"/>
              </a:lnSpc>
              <a:spcBef>
                <a:spcPts val="180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  </a:t>
            </a:r>
            <a:r>
              <a:rPr sz="950" spc="95" dirty="0">
                <a:latin typeface="Times New Roman" panose="02020603050405020304"/>
                <a:cs typeface="Times New Roman" panose="02020603050405020304"/>
              </a:rPr>
              <a:t>Microsoft.Extensions.Configuration; </a:t>
            </a:r>
            <a:r>
              <a:rPr sz="95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5" dirty="0">
                <a:latin typeface="Times New Roman" panose="02020603050405020304"/>
                <a:cs typeface="Times New Roman" panose="02020603050405020304"/>
              </a:rPr>
              <a:t>Microsoft.Extensions.DependencyInjection;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5" dirty="0">
                <a:latin typeface="Times New Roman" panose="02020603050405020304"/>
                <a:cs typeface="Times New Roman" panose="02020603050405020304"/>
              </a:rPr>
              <a:t>Microsoft.Extensions.Hosting;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170940">
              <a:lnSpc>
                <a:spcPts val="1120"/>
              </a:lnSpc>
              <a:spcBef>
                <a:spcPts val="625"/>
              </a:spcBef>
              <a:tabLst>
                <a:tab pos="550545" algn="l"/>
              </a:tabLst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	</a:t>
            </a:r>
            <a:r>
              <a:rPr sz="950" spc="80" dirty="0">
                <a:latin typeface="Times New Roman" panose="02020603050405020304"/>
                <a:cs typeface="Times New Roman" panose="02020603050405020304"/>
              </a:rPr>
              <a:t>Microsoft.Extensions.Logging;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0" dirty="0">
                <a:latin typeface="Times New Roman" panose="02020603050405020304"/>
                <a:cs typeface="Times New Roman" panose="02020603050405020304"/>
              </a:rPr>
              <a:t>Microsoft.OpenApi.Models;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0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2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490980">
              <a:lnSpc>
                <a:spcPct val="166000"/>
              </a:lnSpc>
              <a:spcBef>
                <a:spcPts val="15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29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0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0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2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0" dirty="0">
                <a:latin typeface="Times New Roman" panose="02020603050405020304"/>
                <a:cs typeface="Times New Roman" panose="02020603050405020304"/>
              </a:rPr>
              <a:t>AspNetCORE5WebAPICrud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</a:pP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2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Startup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</a:pPr>
            <a:r>
              <a:rPr sz="950" spc="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</a:t>
            </a:r>
            <a:r>
              <a:rPr sz="950" spc="25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2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05" dirty="0">
                <a:latin typeface="Times New Roman" panose="02020603050405020304"/>
                <a:cs typeface="Times New Roman" panose="02020603050405020304"/>
              </a:rPr>
              <a:t>IConfiguration</a:t>
            </a:r>
            <a:r>
              <a:rPr sz="95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0" dirty="0">
                <a:latin typeface="Times New Roman" panose="02020603050405020304"/>
                <a:cs typeface="Times New Roman" panose="02020603050405020304"/>
              </a:rPr>
              <a:t>_configuration;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</a:pP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05" dirty="0">
                <a:solidFill>
                  <a:srgbClr val="2B91AD"/>
                </a:solidFill>
                <a:latin typeface="Times New Roman" panose="02020603050405020304"/>
                <a:cs typeface="Times New Roman" panose="02020603050405020304"/>
              </a:rPr>
              <a:t>Startup</a:t>
            </a:r>
            <a:r>
              <a:rPr sz="950" spc="105" dirty="0">
                <a:latin typeface="Times New Roman" panose="02020603050405020304"/>
                <a:cs typeface="Times New Roman" panose="02020603050405020304"/>
              </a:rPr>
              <a:t>(IConfiguration</a:t>
            </a:r>
            <a:r>
              <a:rPr sz="95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4" dirty="0">
                <a:latin typeface="Times New Roman" panose="02020603050405020304"/>
                <a:cs typeface="Times New Roman" panose="02020603050405020304"/>
              </a:rPr>
              <a:t>configuration)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  <a:spcBef>
                <a:spcPts val="5"/>
              </a:spcBef>
            </a:pPr>
            <a:r>
              <a:rPr sz="950" spc="100" dirty="0">
                <a:latin typeface="Times New Roman" panose="02020603050405020304"/>
                <a:cs typeface="Times New Roman" panose="02020603050405020304"/>
              </a:rPr>
              <a:t>_configuration</a:t>
            </a:r>
            <a:r>
              <a:rPr sz="95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20" dirty="0">
                <a:latin typeface="Times New Roman" panose="02020603050405020304"/>
                <a:cs typeface="Times New Roman" panose="02020603050405020304"/>
              </a:rPr>
              <a:t>configuration;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658736"/>
            <a:ext cx="5671820" cy="86233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530225">
              <a:lnSpc>
                <a:spcPts val="1100"/>
              </a:lnSpc>
              <a:spcBef>
                <a:spcPts val="165"/>
              </a:spcBef>
            </a:pPr>
            <a:r>
              <a:rPr sz="950" spc="24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//</a:t>
            </a:r>
            <a:r>
              <a:rPr sz="950" spc="37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950" spc="38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1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950" spc="16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gets</a:t>
            </a:r>
            <a:r>
              <a:rPr sz="950" spc="8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2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950" spc="37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950" spc="14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950" spc="7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runtime.</a:t>
            </a:r>
            <a:r>
              <a:rPr sz="950" spc="36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950" spc="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6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950" spc="37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1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950" spc="15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950" spc="37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2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950" spc="16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950" spc="38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950" spc="7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950" spc="-22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0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container.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  <a:spcBef>
                <a:spcPts val="745"/>
              </a:spcBef>
            </a:pP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29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2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5" dirty="0">
                <a:latin typeface="Times New Roman" panose="02020603050405020304"/>
                <a:cs typeface="Times New Roman" panose="02020603050405020304"/>
              </a:rPr>
              <a:t>ConfigureServices(IServiceCollection</a:t>
            </a:r>
            <a:r>
              <a:rPr sz="95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5" dirty="0">
                <a:latin typeface="Times New Roman" panose="02020603050405020304"/>
                <a:cs typeface="Times New Roman" panose="02020603050405020304"/>
              </a:rPr>
              <a:t>services)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  <a:spcBef>
                <a:spcPts val="5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660385"/>
            <a:ext cx="4986020" cy="69469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795020">
              <a:lnSpc>
                <a:spcPts val="1120"/>
              </a:lnSpc>
              <a:spcBef>
                <a:spcPts val="150"/>
              </a:spcBef>
            </a:pPr>
            <a:r>
              <a:rPr sz="950" spc="55" dirty="0">
                <a:latin typeface="Times New Roman" panose="02020603050405020304"/>
                <a:cs typeface="Times New Roman" panose="02020603050405020304"/>
              </a:rPr>
              <a:t>services.AddDbContext&lt;ApplicationDbContext&gt;(options </a:t>
            </a:r>
            <a:r>
              <a:rPr sz="95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5" dirty="0">
                <a:latin typeface="Times New Roman" panose="02020603050405020304"/>
                <a:cs typeface="Times New Roman" panose="02020603050405020304"/>
              </a:rPr>
              <a:t>options.UseSqlServer(_configuration.GetConnectionString(</a:t>
            </a:r>
            <a:r>
              <a:rPr sz="950" spc="85" dirty="0">
                <a:solidFill>
                  <a:srgbClr val="A11515"/>
                </a:solidFill>
                <a:latin typeface="Times New Roman" panose="02020603050405020304"/>
                <a:cs typeface="Times New Roman" panose="02020603050405020304"/>
              </a:rPr>
              <a:t>"DefaultConnection"</a:t>
            </a:r>
            <a:r>
              <a:rPr sz="950" spc="85" dirty="0">
                <a:latin typeface="Times New Roman" panose="02020603050405020304"/>
                <a:cs typeface="Times New Roman" panose="02020603050405020304"/>
              </a:rPr>
              <a:t>)));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807720" marR="2545715">
              <a:lnSpc>
                <a:spcPts val="1100"/>
              </a:lnSpc>
              <a:spcBef>
                <a:spcPts val="800"/>
              </a:spcBef>
            </a:pPr>
            <a:r>
              <a:rPr sz="950" spc="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17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950" spc="39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23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9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19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380" dirty="0">
                <a:latin typeface="Times New Roman" panose="02020603050405020304"/>
                <a:cs typeface="Times New Roman" panose="02020603050405020304"/>
              </a:rPr>
              <a:t>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1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19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950" spc="21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950" spc="235" dirty="0">
                <a:latin typeface="Times New Roman" panose="02020603050405020304"/>
                <a:cs typeface="Times New Roman" panose="02020603050405020304"/>
              </a:rPr>
              <a:t>;  </a:t>
            </a:r>
            <a:r>
              <a:rPr sz="950" spc="100" dirty="0">
                <a:latin typeface="Times New Roman" panose="02020603050405020304"/>
                <a:cs typeface="Times New Roman" panose="02020603050405020304"/>
              </a:rPr>
              <a:t>services.AddHttpClient();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8411" y="7660385"/>
            <a:ext cx="15113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4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-5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7482" y="8428481"/>
            <a:ext cx="5052060" cy="7937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165"/>
              </a:spcBef>
              <a:tabLst>
                <a:tab pos="3822065" algn="l"/>
              </a:tabLst>
            </a:pPr>
            <a:r>
              <a:rPr sz="950" spc="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17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950" spc="39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23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dd</a:t>
            </a:r>
            <a:r>
              <a:rPr sz="950" spc="-7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1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38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950" spc="29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-15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38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19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95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1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6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950" spc="22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950" spc="-15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-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36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1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10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1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950" spc="19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950" spc="18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950" spc="235" dirty="0">
                <a:latin typeface="Times New Roman" panose="02020603050405020304"/>
                <a:cs typeface="Times New Roman" panose="02020603050405020304"/>
              </a:rPr>
              <a:t>;  </a:t>
            </a:r>
            <a:r>
              <a:rPr sz="950" spc="60" dirty="0">
                <a:latin typeface="Times New Roman" panose="02020603050405020304"/>
                <a:cs typeface="Times New Roman" panose="02020603050405020304"/>
              </a:rPr>
              <a:t>services.AddTransient&lt;PersonService,</a:t>
            </a:r>
            <a:r>
              <a:rPr sz="95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latin typeface="Times New Roman" panose="02020603050405020304"/>
                <a:cs typeface="Times New Roman" panose="02020603050405020304"/>
              </a:rPr>
              <a:t>PersonService&gt;();</a:t>
            </a:r>
            <a:r>
              <a:rPr sz="95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00" dirty="0">
                <a:latin typeface="Times New Roman" panose="02020603050405020304"/>
                <a:cs typeface="Times New Roman" panose="02020603050405020304"/>
              </a:rPr>
              <a:t>services.AddControllers();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950" spc="20" dirty="0">
                <a:latin typeface="Times New Roman" panose="02020603050405020304"/>
                <a:cs typeface="Times New Roman" panose="02020603050405020304"/>
              </a:rPr>
              <a:t>services.AddSwaggerGen(c</a:t>
            </a:r>
            <a:r>
              <a:rPr sz="95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0" dirty="0">
                <a:latin typeface="Times New Roman" panose="02020603050405020304"/>
                <a:cs typeface="Times New Roman" panose="02020603050405020304"/>
              </a:rPr>
              <a:t>=&gt;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2004" y="921765"/>
            <a:ext cx="5850255" cy="307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3150">
              <a:lnSpc>
                <a:spcPts val="1115"/>
              </a:lnSpc>
              <a:spcBef>
                <a:spcPts val="95"/>
              </a:spcBef>
            </a:pPr>
            <a:r>
              <a:rPr sz="950" spc="45" dirty="0">
                <a:latin typeface="Times New Roman" panose="02020603050405020304"/>
                <a:cs typeface="Times New Roman" panose="02020603050405020304"/>
              </a:rPr>
              <a:t>c.SwaggerDoc(</a:t>
            </a:r>
            <a:r>
              <a:rPr sz="950" spc="45" dirty="0">
                <a:solidFill>
                  <a:srgbClr val="A11515"/>
                </a:solidFill>
                <a:latin typeface="Times New Roman" panose="02020603050405020304"/>
                <a:cs typeface="Times New Roman" panose="02020603050405020304"/>
              </a:rPr>
              <a:t>"v1"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95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950" spc="1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OpenApiInfo</a:t>
            </a:r>
            <a:r>
              <a:rPr sz="95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80" dirty="0">
                <a:latin typeface="Times New Roman" panose="02020603050405020304"/>
                <a:cs typeface="Times New Roman" panose="02020603050405020304"/>
              </a:rPr>
              <a:t>Title</a:t>
            </a:r>
            <a:r>
              <a:rPr sz="95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20" dirty="0">
                <a:solidFill>
                  <a:srgbClr val="A11515"/>
                </a:solidFill>
                <a:latin typeface="Times New Roman" panose="02020603050405020304"/>
                <a:cs typeface="Times New Roman" panose="02020603050405020304"/>
              </a:rPr>
              <a:t>"AspNetCORE5WebAPICrud"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95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60" dirty="0">
                <a:latin typeface="Times New Roman" panose="02020603050405020304"/>
                <a:cs typeface="Times New Roman" panose="02020603050405020304"/>
              </a:rPr>
              <a:t>Version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115"/>
              </a:lnSpc>
            </a:pPr>
            <a:r>
              <a:rPr sz="950" spc="-5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00" dirty="0">
                <a:solidFill>
                  <a:srgbClr val="A11515"/>
                </a:solidFill>
                <a:latin typeface="Times New Roman" panose="02020603050405020304"/>
                <a:cs typeface="Times New Roman" panose="02020603050405020304"/>
              </a:rPr>
              <a:t>"v1"</a:t>
            </a:r>
            <a:r>
              <a:rPr sz="950" spc="210" dirty="0">
                <a:solidFill>
                  <a:srgbClr val="A1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250" dirty="0">
                <a:latin typeface="Times New Roman" panose="02020603050405020304"/>
                <a:cs typeface="Times New Roman" panose="02020603050405020304"/>
              </a:rPr>
              <a:t>});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  <a:spcBef>
                <a:spcPts val="770"/>
              </a:spcBef>
            </a:pPr>
            <a:r>
              <a:rPr sz="950" spc="254" dirty="0">
                <a:latin typeface="Times New Roman" panose="02020603050405020304"/>
                <a:cs typeface="Times New Roman" panose="02020603050405020304"/>
              </a:rPr>
              <a:t>});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 marR="219075" indent="530225">
              <a:lnSpc>
                <a:spcPts val="1120"/>
              </a:lnSpc>
              <a:spcBef>
                <a:spcPts val="5"/>
              </a:spcBef>
            </a:pPr>
            <a:r>
              <a:rPr sz="950" spc="24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// </a:t>
            </a:r>
            <a:r>
              <a:rPr sz="950" spc="7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950" spc="8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1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950" spc="-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5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gets</a:t>
            </a:r>
            <a:r>
              <a:rPr sz="950" spc="6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2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950" spc="12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950" spc="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950" spc="7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runtime.</a:t>
            </a:r>
            <a:r>
              <a:rPr sz="950" spc="9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950" spc="-5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6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950" spc="-1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950" spc="2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to  </a:t>
            </a:r>
            <a:r>
              <a:rPr sz="950" spc="9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configure  </a:t>
            </a:r>
            <a:r>
              <a:rPr sz="950" spc="7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950" spc="-11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HTTP </a:t>
            </a:r>
            <a:r>
              <a:rPr sz="950" spc="-22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5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950" spc="22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4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pipeline.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  <a:spcBef>
                <a:spcPts val="730"/>
              </a:spcBef>
            </a:pPr>
            <a:r>
              <a:rPr sz="950" spc="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29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2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10" dirty="0">
                <a:latin typeface="Times New Roman" panose="02020603050405020304"/>
                <a:cs typeface="Times New Roman" panose="02020603050405020304"/>
              </a:rPr>
              <a:t>Configure(IApplicationBuilder</a:t>
            </a:r>
            <a:r>
              <a:rPr sz="95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40" dirty="0">
                <a:latin typeface="Times New Roman" panose="02020603050405020304"/>
                <a:cs typeface="Times New Roman" panose="02020603050405020304"/>
              </a:rPr>
              <a:t>app,</a:t>
            </a:r>
            <a:r>
              <a:rPr sz="95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IWebHostEnvironment</a:t>
            </a:r>
            <a:r>
              <a:rPr sz="95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45" dirty="0">
                <a:latin typeface="Times New Roman" panose="02020603050405020304"/>
                <a:cs typeface="Times New Roman" panose="02020603050405020304"/>
              </a:rPr>
              <a:t>env)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</a:pPr>
            <a:r>
              <a:rPr sz="950" spc="3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1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70" dirty="0">
                <a:latin typeface="Times New Roman" panose="02020603050405020304"/>
                <a:cs typeface="Times New Roman" panose="02020603050405020304"/>
              </a:rPr>
              <a:t>(env.IsDevelopment())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 panose="02020603050405020304"/>
              <a:cs typeface="Times New Roman" panose="02020603050405020304"/>
            </a:endParaRPr>
          </a:p>
          <a:p>
            <a:pPr marL="1073150" marR="2846070">
              <a:lnSpc>
                <a:spcPts val="1120"/>
              </a:lnSpc>
            </a:pPr>
            <a:r>
              <a:rPr sz="950" spc="40" dirty="0">
                <a:latin typeface="Times New Roman" panose="02020603050405020304"/>
                <a:cs typeface="Times New Roman" panose="02020603050405020304"/>
              </a:rPr>
              <a:t>app.UseDeveloperExceptionPage();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30" dirty="0">
                <a:latin typeface="Times New Roman" panose="02020603050405020304"/>
                <a:cs typeface="Times New Roman" panose="02020603050405020304"/>
              </a:rPr>
              <a:t>app.UseSwagger();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067682"/>
            <a:ext cx="2157095" cy="55118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1060450">
              <a:lnSpc>
                <a:spcPts val="1100"/>
              </a:lnSpc>
              <a:spcBef>
                <a:spcPts val="165"/>
              </a:spcBef>
            </a:pPr>
            <a:r>
              <a:rPr sz="950" spc="-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950" spc="210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6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-11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16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950" spc="-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gg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950" spc="18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-16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29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spc="19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c  </a:t>
            </a:r>
            <a:r>
              <a:rPr sz="950" spc="-40" dirty="0">
                <a:solidFill>
                  <a:srgbClr val="A11515"/>
                </a:solidFill>
                <a:latin typeface="Times New Roman" panose="02020603050405020304"/>
                <a:cs typeface="Times New Roman" panose="02020603050405020304"/>
              </a:rPr>
              <a:t>"AspNetCORE5WebAPICrud</a:t>
            </a:r>
            <a:r>
              <a:rPr sz="950" spc="35" dirty="0">
                <a:solidFill>
                  <a:srgbClr val="A1151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145" dirty="0">
                <a:solidFill>
                  <a:srgbClr val="A11515"/>
                </a:solidFill>
                <a:latin typeface="Times New Roman" panose="02020603050405020304"/>
                <a:cs typeface="Times New Roman" panose="02020603050405020304"/>
              </a:rPr>
              <a:t>v1"</a:t>
            </a:r>
            <a:r>
              <a:rPr sz="950" spc="145" dirty="0">
                <a:latin typeface="Times New Roman" panose="02020603050405020304"/>
                <a:cs typeface="Times New Roman" panose="02020603050405020304"/>
              </a:rPr>
              <a:t>));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R="438785" algn="ctr">
              <a:lnSpc>
                <a:spcPct val="100000"/>
              </a:lnSpc>
              <a:spcBef>
                <a:spcPts val="730"/>
              </a:spcBef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4366" y="4067682"/>
            <a:ext cx="14986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-5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1069" y="4067682"/>
            <a:ext cx="277114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60" dirty="0">
                <a:latin typeface="Times New Roman" panose="02020603050405020304"/>
                <a:cs typeface="Times New Roman" panose="02020603050405020304"/>
              </a:rPr>
              <a:t>c.SwaggerEndpoint(</a:t>
            </a:r>
            <a:r>
              <a:rPr sz="950" spc="60" dirty="0">
                <a:solidFill>
                  <a:srgbClr val="A11515"/>
                </a:solidFill>
                <a:latin typeface="Times New Roman" panose="02020603050405020304"/>
                <a:cs typeface="Times New Roman" panose="02020603050405020304"/>
              </a:rPr>
              <a:t>"/swagger/v1/swagger.json"</a:t>
            </a:r>
            <a:r>
              <a:rPr sz="950" spc="60" dirty="0">
                <a:latin typeface="Times New Roman" panose="02020603050405020304"/>
                <a:cs typeface="Times New Roman" panose="02020603050405020304"/>
              </a:rPr>
              <a:t>,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4829682"/>
            <a:ext cx="2769870" cy="2974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7720">
              <a:lnSpc>
                <a:spcPct val="100000"/>
              </a:lnSpc>
              <a:spcBef>
                <a:spcPts val="95"/>
              </a:spcBef>
            </a:pPr>
            <a:r>
              <a:rPr sz="950" spc="75" dirty="0">
                <a:latin typeface="Times New Roman" panose="02020603050405020304"/>
                <a:cs typeface="Times New Roman" panose="02020603050405020304"/>
              </a:rPr>
              <a:t>app.UseHttpsRedirection();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807720" marR="524510">
              <a:lnSpc>
                <a:spcPts val="2220"/>
              </a:lnSpc>
              <a:spcBef>
                <a:spcPts val="245"/>
              </a:spcBef>
            </a:pPr>
            <a:r>
              <a:rPr sz="950" spc="60" dirty="0">
                <a:latin typeface="Times New Roman" panose="02020603050405020304"/>
                <a:cs typeface="Times New Roman" panose="02020603050405020304"/>
              </a:rPr>
              <a:t>app.UseRouting(); </a:t>
            </a:r>
            <a:r>
              <a:rPr sz="95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80" dirty="0">
                <a:latin typeface="Times New Roman" panose="02020603050405020304"/>
                <a:cs typeface="Times New Roman" panose="02020603050405020304"/>
              </a:rPr>
              <a:t>app.UseAuthorization();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</a:pPr>
            <a:r>
              <a:rPr sz="950" spc="45" dirty="0">
                <a:latin typeface="Times New Roman" panose="02020603050405020304"/>
                <a:cs typeface="Times New Roman" panose="02020603050405020304"/>
              </a:rPr>
              <a:t>app.UseEndpoints(endpoints</a:t>
            </a:r>
            <a:r>
              <a:rPr sz="95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45" dirty="0">
                <a:latin typeface="Times New Roman" panose="02020603050405020304"/>
                <a:cs typeface="Times New Roman" panose="02020603050405020304"/>
              </a:rPr>
              <a:t>=&gt;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073150">
              <a:lnSpc>
                <a:spcPct val="100000"/>
              </a:lnSpc>
              <a:spcBef>
                <a:spcPts val="5"/>
              </a:spcBef>
            </a:pPr>
            <a:r>
              <a:rPr sz="950" spc="85" dirty="0">
                <a:latin typeface="Times New Roman" panose="02020603050405020304"/>
                <a:cs typeface="Times New Roman" panose="02020603050405020304"/>
              </a:rPr>
              <a:t>endpoints.MapControllers();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</a:pPr>
            <a:r>
              <a:rPr sz="950" spc="254" dirty="0">
                <a:latin typeface="Times New Roman" panose="02020603050405020304"/>
                <a:cs typeface="Times New Roman" panose="02020603050405020304"/>
              </a:rPr>
              <a:t>});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542925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277495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280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1250949"/>
            <a:ext cx="5319395" cy="662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11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Details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208275"/>
            <a:ext cx="5720207" cy="32181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907785"/>
            <a:ext cx="5724017" cy="32181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18717"/>
            <a:ext cx="2854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Adding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4979034"/>
            <a:ext cx="5554345" cy="422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Controller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Details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4450" marR="3300730" indent="-32385">
              <a:lnSpc>
                <a:spcPct val="104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BAL.Service; using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DAL.Interface;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DAL.Model;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Microsoft.AspNetCore.Http;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 marR="3496945">
              <a:lnSpc>
                <a:spcPct val="104000"/>
              </a:lnSpc>
              <a:spcBef>
                <a:spcPts val="1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Microsoft.AspNetCore.Mvc;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 using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Microsoft.Extensions.Logging;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Newtonsoft.Json;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System;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 marR="3613785">
              <a:lnSpc>
                <a:spcPts val="138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System.Collections.Generic;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System.Linq;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ts val="131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using</a:t>
            </a:r>
            <a:r>
              <a:rPr sz="1100" spc="2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System.Threading.Tasks;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namespace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AspNetCORE5WebAPICrud.Controllers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[Route("api/[controller]")]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[ApiController]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class</a:t>
            </a:r>
            <a:r>
              <a:rPr sz="1100" spc="2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PersonDetailsController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: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ControllerBase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private</a:t>
            </a:r>
            <a:r>
              <a:rPr sz="1100" spc="2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readonly</a:t>
            </a:r>
            <a:r>
              <a:rPr sz="1100" spc="2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PersonService</a:t>
            </a:r>
            <a:r>
              <a:rPr sz="1100" spc="28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_personService;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private</a:t>
            </a:r>
            <a:r>
              <a:rPr sz="1100" spc="2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readonly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IRepository&lt;Person&gt;</a:t>
            </a:r>
            <a:r>
              <a:rPr sz="1100" spc="2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_Person;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PersonDetailsController(IRepository&lt;Person&gt;</a:t>
            </a:r>
            <a:r>
              <a:rPr sz="1100" spc="2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Person,</a:t>
            </a:r>
            <a:r>
              <a:rPr sz="1100" spc="27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PersonService</a:t>
            </a:r>
            <a:r>
              <a:rPr sz="1100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ProductService)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_personService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 =</a:t>
            </a:r>
            <a:r>
              <a:rPr sz="1100" spc="229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ProductService;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_Person</a:t>
            </a:r>
            <a:r>
              <a:rPr sz="1100" spc="2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2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Person;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422653"/>
            <a:ext cx="5699759" cy="32142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20241"/>
            <a:ext cx="3886200" cy="856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//Add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[HttpPost("AddPerson")]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async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Task&lt;Object&gt;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AddPerson([FromBody]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try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await</a:t>
            </a:r>
            <a:r>
              <a:rPr sz="1100" spc="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_personService.AddPerson(person);</a:t>
            </a:r>
            <a:r>
              <a:rPr sz="1100" spc="-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true;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catch</a:t>
            </a:r>
            <a:r>
              <a:rPr sz="1100" spc="2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(Exception)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2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false;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//Delete</a:t>
            </a:r>
            <a:r>
              <a:rPr sz="1100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[HttpDelete("DeletePerson")]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bool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DeletePerson([FromBody]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String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UserEmail)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try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 marR="803910">
              <a:lnSpc>
                <a:spcPts val="2750"/>
              </a:lnSpc>
              <a:spcBef>
                <a:spcPts val="325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_personService.DeletePerson(UserEmail);</a:t>
            </a:r>
            <a:r>
              <a:rPr sz="1100" spc="-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true;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catch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(Exception)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ts val="104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2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false;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//Delete</a:t>
            </a:r>
            <a:r>
              <a:rPr sz="1100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[HttpPut("UpdatePerson")]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bool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UpdatePerson([FromBody]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String</a:t>
            </a:r>
            <a:r>
              <a:rPr sz="1100" spc="24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UserEmail)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try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 marR="758190">
              <a:lnSpc>
                <a:spcPct val="207000"/>
              </a:lnSpc>
              <a:spcBef>
                <a:spcPts val="1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_personService.UpdatePerson(UserEmail);</a:t>
            </a:r>
            <a:r>
              <a:rPr sz="1100" spc="-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true;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catch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(Exception)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2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false;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20241"/>
            <a:ext cx="5935345" cy="643445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2380615">
              <a:lnSpc>
                <a:spcPct val="105000"/>
              </a:lnSpc>
              <a:spcBef>
                <a:spcPts val="45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//GET</a:t>
            </a:r>
            <a:r>
              <a:rPr sz="1100" spc="3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All</a:t>
            </a:r>
            <a:r>
              <a:rPr sz="1100" spc="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</a:t>
            </a:r>
            <a:r>
              <a:rPr sz="1100" spc="3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by</a:t>
            </a:r>
            <a:r>
              <a:rPr sz="1100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Name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[HttpGet("GetAllPersonByName")] </a:t>
            </a:r>
            <a:r>
              <a:rPr sz="1100" spc="-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Object</a:t>
            </a:r>
            <a:r>
              <a:rPr sz="1100" spc="23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GetAllPersonByName(string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UserEmail)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var</a:t>
            </a:r>
            <a:r>
              <a:rPr sz="1100" spc="1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data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_personService.GetPersonByUserName(UserEmail);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var</a:t>
            </a:r>
            <a:r>
              <a:rPr sz="1100" spc="27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json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2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JsonConvert.SerializeObject(data,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Formatting.Indented,</a:t>
            </a:r>
            <a:r>
              <a:rPr sz="1100" spc="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new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JsonSerializerSettings()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ReferenceLoopHandling</a:t>
            </a:r>
            <a:r>
              <a:rPr sz="1100" spc="3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=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Newtonsoft.Json.ReferenceLoopHandling.Ignore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spc="5" dirty="0">
                <a:latin typeface="Calibri Light" panose="020F0302020204030204"/>
                <a:cs typeface="Calibri Light" panose="020F0302020204030204"/>
              </a:rPr>
              <a:t>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json;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//GET</a:t>
            </a:r>
            <a:r>
              <a:rPr sz="1100" spc="3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All</a:t>
            </a:r>
            <a:r>
              <a:rPr sz="1100" spc="2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Person</a:t>
            </a:r>
            <a:r>
              <a:rPr sz="1100" spc="1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[HttpGet("GetAllPersons")]</a:t>
            </a:r>
            <a:r>
              <a:rPr sz="1100" spc="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public</a:t>
            </a:r>
            <a:r>
              <a:rPr sz="1100" spc="2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Object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GetAllPersons()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var</a:t>
            </a:r>
            <a:r>
              <a:rPr sz="1100" spc="2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data  =</a:t>
            </a:r>
            <a:r>
              <a:rPr sz="1100" spc="2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_personService.GetAllPersons();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var</a:t>
            </a:r>
            <a:r>
              <a:rPr sz="1100" spc="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json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=</a:t>
            </a:r>
            <a:r>
              <a:rPr sz="1100" spc="26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JsonConvert.SerializeObject(data,</a:t>
            </a:r>
            <a:r>
              <a:rPr sz="1100" spc="25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Formatting.Indented,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new</a:t>
            </a:r>
            <a:r>
              <a:rPr sz="1100" spc="22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JsonSerializerSettings()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{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Calibri Light" panose="020F0302020204030204"/>
                <a:cs typeface="Calibri Light" panose="020F0302020204030204"/>
              </a:rPr>
              <a:t>ReferenceLoopHandling</a:t>
            </a:r>
            <a:r>
              <a:rPr sz="1100" spc="30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dirty="0">
                <a:latin typeface="Calibri Light" panose="020F0302020204030204"/>
                <a:cs typeface="Calibri Light" panose="020F0302020204030204"/>
              </a:rPr>
              <a:t>=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Newtonsoft.Json.ReferenceLoopHandling.Ignore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spc="5" dirty="0">
                <a:latin typeface="Calibri Light" panose="020F0302020204030204"/>
                <a:cs typeface="Calibri Light" panose="020F0302020204030204"/>
              </a:rPr>
              <a:t>);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return</a:t>
            </a:r>
            <a:r>
              <a:rPr sz="1100" spc="19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1100" spc="-5" dirty="0">
                <a:latin typeface="Calibri Light" panose="020F0302020204030204"/>
                <a:cs typeface="Calibri Light" panose="020F0302020204030204"/>
              </a:rPr>
              <a:t>json;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dirty="0">
                <a:latin typeface="Calibri Light" panose="020F0302020204030204"/>
                <a:cs typeface="Calibri Light" panose="020F0302020204030204"/>
              </a:rPr>
              <a:t>}</a:t>
            </a:r>
            <a:endParaRPr sz="11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8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Results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6350">
              <a:lnSpc>
                <a:spcPts val="2080"/>
              </a:lnSpc>
              <a:spcBef>
                <a:spcPts val="7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results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studio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debugging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API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test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points of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890"/>
              </a:lnSpc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Debug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the project</a:t>
            </a:r>
            <a:r>
              <a:rPr sz="16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visual studio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Already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Implemented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Documenting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Separate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Endpoints for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 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PUT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4491354"/>
            <a:ext cx="5935980" cy="177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have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Object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sending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POST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Endpoint in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API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715">
              <a:lnSpc>
                <a:spcPct val="143000"/>
              </a:lnSpc>
              <a:spcBef>
                <a:spcPts val="1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posted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UI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POST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Complete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Person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042288"/>
            <a:ext cx="5746242" cy="32181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4394580"/>
            <a:ext cx="5938520" cy="118046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DELETE Endpoint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deletion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person,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delete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must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4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posted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UI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point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 person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 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129918"/>
            <a:ext cx="5696838" cy="29254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54915"/>
            <a:ext cx="5746115" cy="36572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811275"/>
            <a:ext cx="5935345" cy="117983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All Endpoint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Web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Points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3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Hitting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 Point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Fetching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5337428"/>
            <a:ext cx="5939155" cy="144589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Point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Getting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Email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10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Points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Hitting 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715">
              <a:lnSpc>
                <a:spcPts val="206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Fetching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08050" y="2267076"/>
            <a:ext cx="5819775" cy="28301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850" y="6892416"/>
            <a:ext cx="5905500" cy="20980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4558410"/>
            <a:ext cx="5938520" cy="144653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End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Deleting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Email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70"/>
              </a:lnSpc>
              <a:spcBef>
                <a:spcPts val="9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have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Person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Hitting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ts val="206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Deleting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92504"/>
            <a:ext cx="5677788" cy="32181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675" y="6092443"/>
            <a:ext cx="5908675" cy="29648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27108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13612" y="825753"/>
            <a:ext cx="5561330" cy="429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1400" b="1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4:</a:t>
            </a:r>
            <a:r>
              <a:rPr sz="1400" b="1" spc="33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Testing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Postman.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98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6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Testing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Postman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Core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POST,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PUT,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DELETE,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GET,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Endpoints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Postman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1400" b="1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5:</a:t>
            </a:r>
            <a:r>
              <a:rPr sz="1400" b="1" spc="34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400" b="1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400" b="1" spc="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Cloud.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98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Creation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App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6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Configuration</a:t>
            </a:r>
            <a:r>
              <a:rPr sz="1200" spc="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Studio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Steps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Studio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Output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Azure</a:t>
            </a:r>
            <a:r>
              <a:rPr sz="1200" spc="-1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Websites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1400" b="1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6:</a:t>
            </a:r>
            <a:r>
              <a:rPr sz="1400" b="1" spc="33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400" b="1" spc="-2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on Server.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98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Procedure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6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Server</a:t>
            </a:r>
            <a:r>
              <a:rPr sz="1200" spc="-1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Configuration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0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Deployment</a:t>
            </a:r>
            <a:r>
              <a:rPr sz="1200" spc="-3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Steps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185545" indent="-229235">
              <a:lnSpc>
                <a:spcPct val="100000"/>
              </a:lnSpc>
              <a:spcBef>
                <a:spcPts val="145"/>
              </a:spcBef>
              <a:buAutoNum type="arabicParenR"/>
              <a:tabLst>
                <a:tab pos="1186180" algn="l"/>
              </a:tabLst>
            </a:pPr>
            <a:r>
              <a:rPr sz="1200" spc="-5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1147318"/>
            <a:ext cx="5937885" cy="144589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Point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Updating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Email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ts val="2060"/>
              </a:lnSpc>
              <a:spcBef>
                <a:spcPts val="10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Hitting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UPDTAE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Updating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5902070"/>
            <a:ext cx="4899025" cy="12534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Testing the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studio for 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need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steps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00"/>
              </a:lnSpc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1 Run the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Project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Run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browser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Swagger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UI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will be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Tester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872866"/>
            <a:ext cx="5734050" cy="292544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4450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15669"/>
            <a:ext cx="2490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6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6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POST End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Point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4744339"/>
            <a:ext cx="5939155" cy="553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Click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Try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Button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send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JSON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b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already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Define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576823"/>
            <a:ext cx="5723636" cy="32181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215008"/>
            <a:ext cx="5724271" cy="32181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839469"/>
            <a:ext cx="593979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sent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Response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Body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true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means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in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5456300"/>
            <a:ext cx="23895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GET</a:t>
            </a:r>
            <a:r>
              <a:rPr sz="16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Point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5500" y="1859406"/>
            <a:ext cx="5723636" cy="3218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14186"/>
            <a:ext cx="5723636" cy="32181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69009"/>
            <a:ext cx="3096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Tryout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Button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Record.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5500" y="1356867"/>
            <a:ext cx="5716778" cy="32143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0" y="4766309"/>
            <a:ext cx="5718809" cy="32914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4348522"/>
            <a:ext cx="5937250" cy="86804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6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i="1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600" b="1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Point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Try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Button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12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already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8628126"/>
            <a:ext cx="593217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Email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figure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Body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true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One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Object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Deleted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5500" y="5395467"/>
            <a:ext cx="5723636" cy="32181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0" y="995298"/>
            <a:ext cx="5296535" cy="3467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99489"/>
            <a:ext cx="3169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5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by User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Email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End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4457826"/>
            <a:ext cx="5938520" cy="70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Point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2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Try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Out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Button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send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b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already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Define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Email.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266189"/>
            <a:ext cx="5724271" cy="32181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446267"/>
            <a:ext cx="5723636" cy="32181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1282953"/>
            <a:ext cx="4138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get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 from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According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User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Gmail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Id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612" y="4930647"/>
            <a:ext cx="5937885" cy="398843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1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Engineer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My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Opinion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lightweight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maintainable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scalable service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built on the REST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Architecture. Restful Web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service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exposes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a secure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uniform stateless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manner 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calling client can perform predefined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restful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protocols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Representational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State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Transfer. Representational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state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transfer (REST)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de-facto standard for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software Architecture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Interactive applications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 Web Service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 Service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follows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standard is called RESTful such web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must provide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its web resources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textual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representation and allow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them to be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read 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modified with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stateless protocol and predefined set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standard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allow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interoperability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Internet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provide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services.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 is alternative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SOAP and SOAP Architecture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Complete Git Hub</a:t>
            </a:r>
            <a:r>
              <a:rPr sz="18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URL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55"/>
              </a:spcBef>
            </a:pPr>
            <a:r>
              <a:rPr sz="12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Click</a:t>
            </a:r>
            <a:r>
              <a:rPr sz="12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</a:t>
            </a:r>
            <a:r>
              <a:rPr sz="12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here </a:t>
            </a:r>
            <a:r>
              <a:rPr sz="12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for</a:t>
            </a:r>
            <a:r>
              <a:rPr sz="1200" b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</a:t>
            </a:r>
            <a:r>
              <a:rPr sz="12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complete project</a:t>
            </a:r>
            <a:r>
              <a:rPr sz="1200" b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</a:t>
            </a:r>
            <a:r>
              <a:rPr sz="12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access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0" y="1670303"/>
            <a:ext cx="5690870" cy="32016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73632" y="933958"/>
            <a:ext cx="5613400" cy="68199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987425" marR="5080" indent="-975360">
              <a:lnSpc>
                <a:spcPts val="2530"/>
              </a:lnSpc>
              <a:spcBef>
                <a:spcPts val="270"/>
              </a:spcBef>
            </a:pP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Chapter 2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API Development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 Core </a:t>
            </a:r>
            <a:r>
              <a:rPr sz="2200" b="1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Three Tier Architecture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2535" y="1657857"/>
            <a:ext cx="2618740" cy="50203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Structure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(PL)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(BAL)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(DAL)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Contacts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Migrations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Models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Advantages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3-Tier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Dis-Advantages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3-Tier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Complete GitHub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URL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6275" cy="18840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7620">
              <a:lnSpc>
                <a:spcPts val="2080"/>
              </a:lnSpc>
              <a:spcBef>
                <a:spcPts val="75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chapter,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we'll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look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three-tier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incorporate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interact.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8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Structure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3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three-tier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project,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layer,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219826"/>
            <a:ext cx="5757545" cy="2957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6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(PL)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top-most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3-tier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architecture,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major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role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ts val="2080"/>
              </a:lnSpc>
              <a:spcBef>
                <a:spcPts val="16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display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results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user,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another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way,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present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acquire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offer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results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front-end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890"/>
              </a:lnSpc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(BAL)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logic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interacts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7620">
              <a:lnSpc>
                <a:spcPct val="143000"/>
              </a:lnSpc>
              <a:spcBef>
                <a:spcPts val="1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activities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lead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decisions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assessments.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layer's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job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between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other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00"/>
              </a:lnSpc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6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6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(DAL)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2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goes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22854" y="2847212"/>
            <a:ext cx="2305049" cy="2200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454778"/>
            <a:ext cx="5756275" cy="109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Steps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 Follow for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configuring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 these</a:t>
            </a:r>
            <a:r>
              <a:rPr sz="12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Add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Class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Library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5080" indent="-228600">
              <a:lnSpc>
                <a:spcPct val="143000"/>
              </a:lnSpc>
              <a:spcBef>
                <a:spcPts val="15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and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window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Asp.net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library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57558" y="914399"/>
            <a:ext cx="5627928" cy="33743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631179"/>
            <a:ext cx="5731509" cy="32224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13612" y="819658"/>
            <a:ext cx="5934075" cy="8606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D74B5"/>
                </a:solidFill>
                <a:latin typeface="Times New Roman" panose="02020603050405020304"/>
                <a:cs typeface="Times New Roman" panose="02020603050405020304"/>
              </a:rPr>
              <a:t>Contents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1385"/>
              </a:spcBef>
            </a:pP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C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h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a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pter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1</a:t>
            </a:r>
            <a:r>
              <a:rPr sz="1200" b="1" spc="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–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Wh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a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is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R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E</a:t>
            </a:r>
            <a:r>
              <a:rPr sz="1200" b="1" spc="-1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S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A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r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c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h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itec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u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re</a:t>
            </a:r>
            <a:r>
              <a:rPr sz="1200" b="1" spc="-16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...............................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...............................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</a:t>
            </a:r>
            <a:r>
              <a:rPr sz="1200" b="1" spc="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18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W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h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at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is REST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f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ul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W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eb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r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vi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e?</a:t>
            </a:r>
            <a:r>
              <a:rPr sz="1200" spc="-5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19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RESTful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Web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ervi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F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tures</a:t>
            </a:r>
            <a:r>
              <a:rPr sz="1200" spc="-6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19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Reso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u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rces</a:t>
            </a:r>
            <a:r>
              <a:rPr sz="1200" spc="-15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19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6985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Request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V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r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b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s</a:t>
            </a:r>
            <a:r>
              <a:rPr sz="1200" spc="-13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7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6985" algn="r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Request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H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ea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d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er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8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6985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Request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Bo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d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y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8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R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sponse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 Body........................................................................................................................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8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91465">
              <a:lnSpc>
                <a:spcPct val="100000"/>
              </a:lnSpc>
              <a:spcBef>
                <a:spcPts val="113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R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sponse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ft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r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Posi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ting the 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D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ta into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D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ta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b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a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se</a:t>
            </a:r>
            <a:r>
              <a:rPr sz="1200" spc="-45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....................................................................</a:t>
            </a:r>
            <a:r>
              <a:rPr sz="1200" spc="-1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5" action="ppaction://hlinksldjump"/>
              </a:rPr>
              <a:t>9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253365">
              <a:lnSpc>
                <a:spcPct val="100000"/>
              </a:lnSpc>
            </a:pP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Resp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tus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C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des</a:t>
            </a:r>
            <a:r>
              <a:rPr sz="1200" spc="-9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RESTful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Web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Service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Methods.................................................................................................</a:t>
            </a:r>
            <a:r>
              <a:rPr sz="1200" spc="-8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W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h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y RE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STf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ul W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b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ervi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e</a:t>
            </a:r>
            <a:r>
              <a:rPr sz="1200" spc="-15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12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RESTful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Arch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tect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u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re</a:t>
            </a:r>
            <a:r>
              <a:rPr sz="1200" spc="-7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12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RESTful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Pr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p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als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nd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C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tra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nts</a:t>
            </a:r>
            <a:r>
              <a:rPr sz="1200" spc="2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13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RESTful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lie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-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erv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r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13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l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ess</a:t>
            </a:r>
            <a:r>
              <a:rPr sz="1200" spc="-114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13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ach</a:t>
            </a:r>
            <a:r>
              <a:rPr sz="1200" spc="5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14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Layer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ed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Sys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em</a:t>
            </a:r>
            <a:r>
              <a:rPr sz="1200" spc="-13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14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RESTful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Web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ervi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es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nt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erface</a:t>
            </a:r>
            <a:r>
              <a:rPr sz="1200" spc="2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s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14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 marR="5080">
              <a:lnSpc>
                <a:spcPct val="144000"/>
              </a:lnSpc>
            </a:pP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Create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your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first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RESTful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Web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service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in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Asp.net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Core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Web API...........................................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13 </a:t>
            </a:r>
            <a:r>
              <a:rPr sz="1200" spc="-260" dirty="0"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Da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a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Ac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ess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Laye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r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15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RESTful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Web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Service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Results..................................................................................................</a:t>
            </a:r>
            <a:r>
              <a:rPr sz="1200" spc="-8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35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91465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D</a:t>
            </a:r>
            <a:r>
              <a:rPr sz="1200" spc="-1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bug the p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r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oj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c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t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usi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ng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vis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u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l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st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udio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D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bugg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r</a:t>
            </a:r>
            <a:r>
              <a:rPr sz="1200" spc="-114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..................................................................</a:t>
            </a:r>
            <a:r>
              <a:rPr sz="1200" spc="-1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35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253365">
              <a:lnSpc>
                <a:spcPct val="100000"/>
              </a:lnSpc>
            </a:pP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POST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En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d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p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oin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W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b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PI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ervi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e</a:t>
            </a:r>
            <a:r>
              <a:rPr sz="1200" spc="-1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36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D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EL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En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dp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o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nt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in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Web API Servi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c</a:t>
            </a:r>
            <a:r>
              <a:rPr sz="1200" spc="3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34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GET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All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n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d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p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o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nt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in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W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eb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API Servi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</a:t>
            </a:r>
            <a:r>
              <a:rPr sz="1200" spc="-9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35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GET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En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d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f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r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G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etting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t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h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Re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co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rd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by User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m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ail</a:t>
            </a:r>
            <a:r>
              <a:rPr sz="1200" spc="-5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35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Delete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End Point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for Deleting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the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Record 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by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User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Email</a:t>
            </a:r>
            <a:r>
              <a:rPr sz="1200" spc="3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......................................................</a:t>
            </a:r>
            <a:r>
              <a:rPr sz="1200" spc="-8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36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53365" marR="5080">
              <a:lnSpc>
                <a:spcPct val="144000"/>
              </a:lnSpc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Update</a:t>
            </a:r>
            <a:r>
              <a:rPr sz="1200" spc="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End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Point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for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Updating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the</a:t>
            </a:r>
            <a:r>
              <a:rPr sz="1200" spc="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Record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by</a:t>
            </a:r>
            <a:r>
              <a:rPr sz="1200" spc="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User</a:t>
            </a:r>
            <a:r>
              <a:rPr sz="1200" spc="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Email....................................................</a:t>
            </a:r>
            <a:r>
              <a:rPr sz="1200" spc="-7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37 </a:t>
            </a:r>
            <a:r>
              <a:rPr sz="1200" spc="-260" dirty="0">
                <a:latin typeface="Calibri" panose="020F0502020204030204"/>
                <a:cs typeface="Calibri" panose="020F0502020204030204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g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t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he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RES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ful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W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b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S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ervi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</a:t>
            </a:r>
            <a:r>
              <a:rPr sz="1200" spc="-3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37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91465">
              <a:lnSpc>
                <a:spcPct val="10000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Step</a:t>
            </a:r>
            <a:r>
              <a:rPr sz="1200" spc="85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1</a:t>
            </a:r>
            <a:r>
              <a:rPr sz="1200" spc="90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Run</a:t>
            </a:r>
            <a:r>
              <a:rPr sz="1200" spc="90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the</a:t>
            </a:r>
            <a:r>
              <a:rPr sz="1200" spc="85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Project...........................................................................................................</a:t>
            </a:r>
            <a:r>
              <a:rPr sz="1200" spc="-35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7" action="ppaction://hlinksldjump"/>
              </a:rPr>
              <a:t>37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811529"/>
            <a:ext cx="5525770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44000"/>
              </a:lnSpc>
              <a:spcBef>
                <a:spcPts val="100"/>
              </a:spcBef>
              <a:buFont typeface="Wingdings" panose="05000000000000000000"/>
              <a:buChar char=""/>
              <a:tabLst>
                <a:tab pos="2413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Adding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now,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0665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"/>
              <a:tabLst>
                <a:tab pos="2413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Add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library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Core for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0665" marR="5080" indent="-228600">
              <a:lnSpc>
                <a:spcPts val="2080"/>
              </a:lnSpc>
              <a:spcBef>
                <a:spcPts val="80"/>
              </a:spcBef>
              <a:buFont typeface="Wingdings" panose="05000000000000000000"/>
              <a:buChar char=""/>
              <a:tabLst>
                <a:tab pos="2413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and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window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Asp.net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library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802248"/>
            <a:ext cx="5753100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adding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structure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 seen.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491739"/>
            <a:ext cx="5731509" cy="32224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530784"/>
            <a:ext cx="5731509" cy="32226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11529"/>
            <a:ext cx="5755005" cy="1882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see,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Project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715">
              <a:lnSpc>
                <a:spcPts val="2080"/>
              </a:lnSpc>
              <a:spcBef>
                <a:spcPts val="8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Now,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Right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=&gt;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Reference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262496"/>
            <a:ext cx="3320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Checking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both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checkboxes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872739"/>
            <a:ext cx="5731509" cy="32224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3231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added for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BAL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116061"/>
            <a:ext cx="5754370" cy="83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we'll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5080" indent="-228600">
              <a:lnSpc>
                <a:spcPct val="143000"/>
              </a:lnSpc>
              <a:spcBef>
                <a:spcPts val="805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12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Button</a:t>
            </a:r>
            <a:r>
              <a:rPr sz="1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=&gt;</a:t>
            </a:r>
            <a:r>
              <a:rPr sz="1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14400" y="4690871"/>
            <a:ext cx="5723255" cy="3257550"/>
            <a:chOff x="914400" y="4690871"/>
            <a:chExt cx="5723255" cy="32575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4690871"/>
              <a:ext cx="5722799" cy="32574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03959" y="6654799"/>
              <a:ext cx="2988945" cy="289560"/>
            </a:xfrm>
            <a:custGeom>
              <a:avLst/>
              <a:gdLst/>
              <a:ahLst/>
              <a:cxnLst/>
              <a:rect l="l" t="t" r="r" b="b"/>
              <a:pathLst>
                <a:path w="2988945" h="289559">
                  <a:moveTo>
                    <a:pt x="0" y="289560"/>
                  </a:moveTo>
                  <a:lnTo>
                    <a:pt x="2988944" y="289560"/>
                  </a:lnTo>
                  <a:lnTo>
                    <a:pt x="2988944" y="0"/>
                  </a:lnTo>
                  <a:lnTo>
                    <a:pt x="0" y="0"/>
                  </a:lnTo>
                  <a:lnTo>
                    <a:pt x="0" y="28956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24654"/>
            <a:ext cx="5754370" cy="81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4000"/>
              </a:lnSpc>
              <a:spcBef>
                <a:spcPts val="9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“Remember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we have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included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DAL and BAL references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project, so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don't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 layer references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again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 layer. 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only need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DAL Layer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business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layer”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216651"/>
            <a:ext cx="5731509" cy="32223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36518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 DAL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BAL 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560696"/>
            <a:ext cx="5756275" cy="45046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assist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writing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715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 logic, whether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functions are linked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 manipulating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data.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Layer's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major goal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 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Business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Layer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project.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structure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Contacts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72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72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Migrations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71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Models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72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Repositories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00"/>
              </a:lnSpc>
              <a:spcBef>
                <a:spcPts val="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Contacts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ts val="1420"/>
              </a:lnSpc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Contract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Folder,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performs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62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desired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functionalities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with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database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like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9588195"/>
            <a:ext cx="70675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278889"/>
            <a:ext cx="5731509" cy="32226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29513"/>
            <a:ext cx="2698115" cy="418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06475">
              <a:lnSpc>
                <a:spcPct val="144000"/>
              </a:lnSpc>
              <a:spcBef>
                <a:spcPts val="10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</a:t>
            </a:r>
            <a:r>
              <a:rPr sz="9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JWTTokenAuthInAspNet6_DAL.Contracts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IRepository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741045">
              <a:lnSpc>
                <a:spcPct val="144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Task&lt;T&gt;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Create(T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_object); </a:t>
            </a:r>
            <a:r>
              <a:rPr sz="9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void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Delete(T _object);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800735">
              <a:lnSpc>
                <a:spcPct val="287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Update(T _object);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IEnumerable&lt;T&gt; GetAll();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GetById(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440933"/>
            <a:ext cx="5731509" cy="3222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8237"/>
            <a:ext cx="5755005" cy="70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folder,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Db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Context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very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important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accessing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758054"/>
            <a:ext cx="5757545" cy="209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Migrations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Migration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migrations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performed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during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8255">
              <a:lnSpc>
                <a:spcPct val="144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construction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project.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Migration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migrations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performed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during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construction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 project.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890"/>
              </a:lnSpc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Models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models,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domain-specific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data,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logic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models,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which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10160">
              <a:lnSpc>
                <a:spcPts val="2080"/>
              </a:lnSpc>
              <a:spcBef>
                <a:spcPts val="8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represent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structure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attributes,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logic,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methods,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stored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Model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775459"/>
            <a:ext cx="5728588" cy="28129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244161"/>
            <a:ext cx="2598420" cy="460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7870">
              <a:lnSpc>
                <a:spcPct val="143000"/>
              </a:lnSpc>
              <a:spcBef>
                <a:spcPts val="10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Microsoft.AspNetCore.Identity;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907415">
              <a:lnSpc>
                <a:spcPct val="143000"/>
              </a:lnSpc>
              <a:spcBef>
                <a:spcPts val="1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</a:t>
            </a:r>
            <a:r>
              <a:rPr sz="9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JWTTokenAuthInAspNet6_DAL.Models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class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AppUser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 IdentityUser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Name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382905">
              <a:lnSpc>
                <a:spcPct val="144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AccountType {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PhoneNo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Password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ShopName {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BusinessType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UserRole {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bool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IsDeleted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8237"/>
            <a:ext cx="5755005" cy="970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folder,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classes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model.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CRUD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3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framework.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that inherits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contract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folder.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365572"/>
            <a:ext cx="2944495" cy="4397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84505">
              <a:lnSpc>
                <a:spcPct val="144000"/>
              </a:lnSpc>
              <a:spcBef>
                <a:spcPts val="10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JWTTokenAuthInAspNet6_DAL.Contracts;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JWTTokenAuthInAspNet6_DAL.Data;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JWTTokenAuthInAspNet6_DAL.Models;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Microsoft.Extensions.Logging;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252855">
              <a:lnSpc>
                <a:spcPct val="143000"/>
              </a:lnSpc>
              <a:spcBef>
                <a:spcPts val="1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JWTTokenAuthInAspNet6_DAL.Repositories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RepositoryAppUser</a:t>
            </a:r>
            <a:r>
              <a:rPr sz="950" spc="20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IRepository&lt;AppUser&gt;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300990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AppDbContext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_appDbContext; </a:t>
            </a:r>
            <a:r>
              <a:rPr sz="9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 readonly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ILogger _logger;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RepositoryAppUser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(ILogger&lt;AppUser&gt;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logger)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_logger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logger;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038222"/>
            <a:ext cx="5731509" cy="322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1040332"/>
            <a:ext cx="2823845" cy="85578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async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Task&lt;AppUser&gt;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Create(AppUser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appuser)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(appuser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83845" marR="5080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_appDbContext.Add&lt;AppUser&gt;(appuser);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await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_appDbContext.SaveChangesAsync();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8384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obj.Entity;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void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Delete(AppUser appuser)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(appuser!=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 marR="291465" indent="-1905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_appDbContext.Remove(appuser);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37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53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_appDbContext.SaveChangesAsync();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IEnumerable&lt;AppUser&gt; GetAll()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827023"/>
            <a:ext cx="5845810" cy="882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Step 2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Test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POST End Point.................................................................................................</a:t>
            </a:r>
            <a:r>
              <a:rPr sz="1200" spc="-100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" action="ppaction://hlinksldjump"/>
              </a:rPr>
              <a:t>38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2" action="ppaction://hlinksldjump"/>
              </a:rPr>
              <a:t>Step 3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2" action="ppaction://hlinksldjump"/>
              </a:rPr>
              <a:t>Test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2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2" action="ppaction://hlinksldjump"/>
              </a:rPr>
              <a:t>GET End Point...................................................................................................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2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2" action="ppaction://hlinksldjump"/>
              </a:rPr>
              <a:t>39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tep 4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Te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st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D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E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L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ET</a:t>
            </a:r>
            <a:r>
              <a:rPr sz="1200" i="1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E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End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P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oint</a:t>
            </a:r>
            <a:r>
              <a:rPr sz="1200" spc="-17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40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2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Step 5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Test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GET by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User</a:t>
            </a:r>
            <a:r>
              <a:rPr sz="1200" spc="1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Email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 End Point...........................................................................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41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Conclusion..............................................................................................................................</a:t>
            </a:r>
            <a:r>
              <a:rPr sz="1200" spc="-7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42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b="1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Chapter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2</a:t>
            </a:r>
            <a:r>
              <a:rPr sz="1200" b="1" spc="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–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API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Development</a:t>
            </a:r>
            <a:r>
              <a:rPr sz="1200" b="1" spc="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In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Asp.Net</a:t>
            </a:r>
            <a:r>
              <a:rPr sz="1200" b="1" spc="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Using Three Tier</a:t>
            </a:r>
            <a:r>
              <a:rPr sz="1200" b="1" spc="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Architecture</a:t>
            </a:r>
            <a:r>
              <a:rPr sz="1200" b="1" spc="-5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............................</a:t>
            </a:r>
            <a:r>
              <a:rPr sz="1200" b="1" spc="1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43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Intr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du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n</a:t>
            </a:r>
            <a:r>
              <a:rPr sz="1200" spc="-7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44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Pr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ject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r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t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u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re</a:t>
            </a:r>
            <a:r>
              <a:rPr sz="1200" spc="-16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44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P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r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s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ntation L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y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r 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(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P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L)</a:t>
            </a:r>
            <a:r>
              <a:rPr sz="1200" spc="-12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44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B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usiness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A</a:t>
            </a:r>
            <a:r>
              <a:rPr sz="1200" spc="-1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c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ce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ss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L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a</a:t>
            </a:r>
            <a:r>
              <a:rPr sz="1200" spc="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y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r (B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A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L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)</a:t>
            </a:r>
            <a:r>
              <a:rPr sz="1200" spc="-15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44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2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D</a:t>
            </a:r>
            <a:r>
              <a:rPr sz="1200" spc="-1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ta 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A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c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ce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ss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L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a</a:t>
            </a:r>
            <a:r>
              <a:rPr sz="1200" spc="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y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r (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D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A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L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)</a:t>
            </a:r>
            <a:r>
              <a:rPr sz="1200" spc="-2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44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65100">
              <a:lnSpc>
                <a:spcPct val="100000"/>
              </a:lnSpc>
            </a:pP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d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d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t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h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Re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f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o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th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Pr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o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j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47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Da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a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Ac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ess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Laye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r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50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03200">
              <a:lnSpc>
                <a:spcPct val="10000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Conta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c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t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s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.................................................................................................................................</a:t>
            </a:r>
            <a:r>
              <a:rPr sz="1200" spc="-1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50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D</a:t>
            </a:r>
            <a:r>
              <a:rPr sz="1200" spc="-1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ta</a:t>
            </a:r>
            <a:r>
              <a:rPr sz="1200" spc="-16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.......................................................................................................................................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52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Migr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tions</a:t>
            </a:r>
            <a:r>
              <a:rPr sz="1200" spc="-17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.............................................................................................................................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52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Mod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ls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...................................................................................................................................</a:t>
            </a:r>
            <a:r>
              <a:rPr sz="1200" spc="-1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52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2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11" action="ppaction://hlinksldjump"/>
              </a:rPr>
              <a:t>R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1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1" action="ppaction://hlinksldjump"/>
              </a:rPr>
              <a:t>pository</a:t>
            </a:r>
            <a:r>
              <a:rPr sz="1200" spc="-170" dirty="0">
                <a:latin typeface="Times New Roman" panose="02020603050405020304"/>
                <a:cs typeface="Times New Roman" panose="02020603050405020304"/>
                <a:hlinkClick r:id="rId11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1" action="ppaction://hlinksldjump"/>
              </a:rPr>
              <a:t>.............................................................................................................................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11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1" action="ppaction://hlinksldjump"/>
              </a:rPr>
              <a:t>54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B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si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ness Ac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ess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Laye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r</a:t>
            </a:r>
            <a:r>
              <a:rPr sz="1200" spc="-1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57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03200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rvi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c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s</a:t>
            </a:r>
            <a:r>
              <a:rPr sz="1200" spc="-155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.................................................................................................................................</a:t>
            </a:r>
            <a:r>
              <a:rPr sz="1200" spc="-100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58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Presentation</a:t>
            </a:r>
            <a:r>
              <a:rPr sz="1200" spc="10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layer..................................................................................................................</a:t>
            </a:r>
            <a:r>
              <a:rPr sz="1200" spc="-85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60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Advantages</a:t>
            </a:r>
            <a:r>
              <a:rPr sz="1200" spc="1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of</a:t>
            </a:r>
            <a:r>
              <a:rPr sz="1200" spc="2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3-Tier</a:t>
            </a:r>
            <a:r>
              <a:rPr sz="1200" spc="2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Architecture.........................................................................................</a:t>
            </a:r>
            <a:r>
              <a:rPr sz="1200" spc="-7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61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 marR="5080" algn="r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Dis-Advantages of 3-Tier Architecture...................................................................................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61 </a:t>
            </a:r>
            <a:r>
              <a:rPr sz="1200" spc="-260" dirty="0">
                <a:latin typeface="Calibri" panose="020F0502020204030204"/>
                <a:cs typeface="Calibri" panose="020F0502020204030204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Conclusion..............................................................................................................................</a:t>
            </a:r>
            <a:r>
              <a:rPr sz="1200" spc="-7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61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Complete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Git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Hub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Project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URL...............................................................................................</a:t>
            </a:r>
            <a:r>
              <a:rPr sz="1200" spc="-8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62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b="1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Chapter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3-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API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Development</a:t>
            </a:r>
            <a:r>
              <a:rPr sz="1200" b="1" spc="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In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Asp.Net</a:t>
            </a:r>
            <a:r>
              <a:rPr sz="1200" b="1" spc="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Using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Onion Architecture</a:t>
            </a:r>
            <a:r>
              <a:rPr sz="1200" b="1" spc="-1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....................................</a:t>
            </a:r>
            <a:r>
              <a:rPr sz="1200" b="1" spc="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63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Intr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du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n</a:t>
            </a:r>
            <a:r>
              <a:rPr sz="1200" spc="-7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64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W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h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at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is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ni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ar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hi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e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t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u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r</a:t>
            </a:r>
            <a:r>
              <a:rPr sz="1200" spc="4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64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Layer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s in</a:t>
            </a:r>
            <a:r>
              <a:rPr sz="1200" spc="1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nion Arch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tec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ure</a:t>
            </a:r>
            <a:r>
              <a:rPr sz="1200" spc="-5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64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D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main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Laye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r</a:t>
            </a:r>
            <a:r>
              <a:rPr sz="1200" spc="-1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65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Rep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osi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ry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Laye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r</a:t>
            </a:r>
            <a:r>
              <a:rPr sz="1200" spc="-3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65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29513"/>
            <a:ext cx="3693795" cy="87687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1224280" indent="-1905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_appDbContext.AppUsers.ToList(); </a:t>
            </a:r>
            <a:r>
              <a:rPr sz="9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2804795" indent="120015">
              <a:lnSpc>
                <a:spcPct val="143000"/>
              </a:lnSpc>
              <a:spcBef>
                <a:spcPts val="1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etu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 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AppUser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GetById(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(Id!=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 marR="5080" indent="-60960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_appDbContext.AppUsers.FirstOrDefault(x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=&gt;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x.Id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==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 marR="2656205" indent="120015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53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Update(AppUser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appuser)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29513"/>
            <a:ext cx="5755005" cy="448945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9720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(appuser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7220" marR="3064510" indent="-30480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_appDbContext.Update(appuser);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737870">
              <a:lnSpc>
                <a:spcPct val="100000"/>
              </a:lnSpc>
              <a:spcBef>
                <a:spcPts val="36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_appDbContext.SaveChanges();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8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8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communicates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logic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ct val="143000"/>
              </a:lnSpc>
              <a:spcBef>
                <a:spcPts val="1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actions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decision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evaluations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surrounding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Structure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887205"/>
            <a:ext cx="2333625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this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layer,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 two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Extensions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5497829"/>
            <a:ext cx="5731509" cy="3222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11529"/>
            <a:ext cx="5758180" cy="882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surrounding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890"/>
              </a:lnSpc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Services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application's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logic.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develop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interact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  <a:spcBef>
                <a:spcPts val="16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move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presentation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Example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3298190">
              <a:lnSpc>
                <a:spcPct val="144000"/>
              </a:lnSpc>
              <a:spcBef>
                <a:spcPts val="95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JWTTokenAuthInAspNet6_DAL.Contracts;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JWTTokenAuthInAspNet6_DAL.Models;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4067175">
              <a:lnSpc>
                <a:spcPct val="143000"/>
              </a:lnSpc>
              <a:spcBef>
                <a:spcPts val="1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JWTTokenAuthInAspNet6_BAL.Services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ServiceAppUser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IRepository&lt;AppUser&gt; _repository;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ServiceAppUser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(IRepository&lt;AppUser&gt;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_repository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//Create</a:t>
            </a:r>
            <a:r>
              <a:rPr sz="950" spc="-30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8000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async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Task&lt;AppUser&gt;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AddUser(AppUser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appUser)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(appUser</a:t>
            </a:r>
            <a:r>
              <a:rPr sz="9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==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ArgumentNullException(nameof(appUser));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await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_repository.Create(appUser);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94080"/>
            <a:ext cx="3867150" cy="870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DeleteUser(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(Id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0)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_repository.GetAll().Where(x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=&gt;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x.Id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==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Id).FirstOrDefault();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_repository.Delete(obj);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UpdateUser(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(Id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0)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 marR="5080" indent="-1905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_repository.GetAll().Where(x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=&gt;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x.Id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==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Id).FirstOrDefault(); </a:t>
            </a:r>
            <a:r>
              <a:rPr sz="9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53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_repository.Update(obj);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4320" y="1040332"/>
            <a:ext cx="2214880" cy="25222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IEnumerable&lt;AppUser&gt;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GetAllUser()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241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_repository.GetAll().ToList();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951554"/>
            <a:ext cx="5758180" cy="210629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890"/>
              </a:lnSpc>
              <a:spcBef>
                <a:spcPts val="710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6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top-most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3-Tier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function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11430">
              <a:lnSpc>
                <a:spcPct val="143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results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simple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words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give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results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front-end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9525">
              <a:lnSpc>
                <a:spcPct val="144000"/>
              </a:lnSpc>
              <a:spcBef>
                <a:spcPts val="795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default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template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structure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 application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be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6236410"/>
            <a:ext cx="5731509" cy="322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11529"/>
            <a:ext cx="5755005" cy="1076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4000"/>
              </a:lnSpc>
              <a:spcBef>
                <a:spcPts val="9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responsible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results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request.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responsible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handling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communicates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against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 HTTP request get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get data from the associated layer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it 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40381"/>
            <a:ext cx="3383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Advantages of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3-Tier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Architecture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302509"/>
            <a:ext cx="5758815" cy="679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7620" indent="-228600">
              <a:lnSpc>
                <a:spcPct val="144000"/>
              </a:lnSpc>
              <a:spcBef>
                <a:spcPts val="100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makes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620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Migration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environment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fast.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10795" indent="-228600">
              <a:lnSpc>
                <a:spcPct val="143000"/>
              </a:lnSpc>
              <a:spcBef>
                <a:spcPts val="20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Model,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tier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independent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developers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tier for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fast development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Easy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maintain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understand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large-scale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6350" indent="-228600">
              <a:lnSpc>
                <a:spcPct val="143000"/>
              </a:lnSpc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 layer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 layer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 is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secured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client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will not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 direct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sent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validated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 level.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10160" indent="-228600">
              <a:lnSpc>
                <a:spcPts val="2080"/>
              </a:lnSpc>
              <a:spcBef>
                <a:spcPts val="160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Posted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validated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Inserting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or Updating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Database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445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security can be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provided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BAL 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8890" indent="-228600">
              <a:lnSpc>
                <a:spcPct val="143000"/>
              </a:lnSpc>
              <a:spcBef>
                <a:spcPts val="15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logic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BAL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share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among</a:t>
            </a:r>
            <a:r>
              <a:rPr sz="1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components at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presentation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Easy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Apply for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Object-oriented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Concepts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Easy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provided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quires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DAL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 panose="05000000000000000000"/>
              <a:buChar char=""/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Dis-Advantages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b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3-Tier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540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takes 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time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build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small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part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620"/>
              </a:spcBef>
              <a:buFont typeface="Wingdings" panose="05000000000000000000"/>
              <a:buChar char=""/>
              <a:tabLst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Good understanding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Object-Oriented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programming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chapter,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learned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3-tier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three-layer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exchange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3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them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 studied how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other.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Layer (PL)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11529"/>
            <a:ext cx="5758180" cy="4027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4000"/>
              </a:lnSpc>
              <a:spcBef>
                <a:spcPts val="9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top-most layer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3-Tier architecture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 layer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main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function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this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give the results 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simple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words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data 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get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give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results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front-end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Business Access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(BAL)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8255" algn="just">
              <a:lnSpc>
                <a:spcPct val="144000"/>
              </a:lnSpc>
              <a:spcBef>
                <a:spcPts val="80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 logic layer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communicates with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data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layer 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presentation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logic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actions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make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logical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decision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evaluations the main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function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this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between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surrounding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Access Layer (DAL)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350" algn="just">
              <a:lnSpc>
                <a:spcPct val="144000"/>
              </a:lnSpc>
              <a:spcBef>
                <a:spcPts val="81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 main function of 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 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and store the data from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 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the data to business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data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goes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 layer against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request.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Git Hub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8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URL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Click</a:t>
            </a:r>
            <a:r>
              <a:rPr sz="12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</a:t>
            </a:r>
            <a:r>
              <a:rPr sz="12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here</a:t>
            </a:r>
            <a:r>
              <a:rPr sz="12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for</a:t>
            </a:r>
            <a:r>
              <a:rPr sz="1200" b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</a:t>
            </a:r>
            <a:r>
              <a:rPr sz="12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complete project</a:t>
            </a:r>
            <a:r>
              <a:rPr sz="1200" b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 </a:t>
            </a:r>
            <a:r>
              <a:rPr sz="12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access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85824" y="883665"/>
            <a:ext cx="5587365" cy="68199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626870" marR="5080" indent="-1614805">
              <a:lnSpc>
                <a:spcPts val="2530"/>
              </a:lnSpc>
              <a:spcBef>
                <a:spcPts val="270"/>
              </a:spcBef>
            </a:pP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Chapter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3-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API Development</a:t>
            </a:r>
            <a:r>
              <a:rPr sz="22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2200" b="1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3554" y="1607566"/>
            <a:ext cx="2602865" cy="712215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Advantages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Onion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Structure.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Models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Custom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Custom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Department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Result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Subject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GPA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Injection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40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Modify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Program.cs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File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Controllers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Output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41300" indent="-229235">
              <a:lnSpc>
                <a:spcPct val="100000"/>
              </a:lnSpc>
              <a:spcBef>
                <a:spcPts val="625"/>
              </a:spcBef>
              <a:buFont typeface="Wingdings" panose="05000000000000000000"/>
              <a:buChar char=""/>
              <a:tabLst>
                <a:tab pos="241935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Conclusion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5005" cy="346202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Introduction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chapter,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cover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1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</a:t>
            </a:r>
            <a:r>
              <a:rPr sz="1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API.</a:t>
            </a:r>
            <a:r>
              <a:rPr sz="1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term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introduces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1200" spc="-5" dirty="0">
                <a:solidFill>
                  <a:srgbClr val="202020"/>
                </a:solidFill>
                <a:latin typeface="Times New Roman" panose="02020603050405020304"/>
                <a:cs typeface="Times New Roman" panose="02020603050405020304"/>
              </a:rPr>
              <a:t>Jeffrey Palermo </a:t>
            </a:r>
            <a:r>
              <a:rPr sz="1200" spc="5" dirty="0">
                <a:solidFill>
                  <a:srgbClr val="202020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dirty="0">
                <a:solidFill>
                  <a:srgbClr val="202020"/>
                </a:solidFill>
                <a:latin typeface="Times New Roman" panose="02020603050405020304"/>
                <a:cs typeface="Times New Roman" panose="02020603050405020304"/>
              </a:rPr>
              <a:t>2008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 provides us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better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build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our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are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better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testable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maintainable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dependable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infrastructures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services.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solves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common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problems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like coupling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separation 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concerns.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architecture,</a:t>
            </a:r>
            <a:r>
              <a:rPr sz="12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layer. Onion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 solves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problem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face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during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enterprise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like coupling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separations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concerns.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 also solves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problem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we confronted in three-tier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 and N-Layer architecture.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other using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367521"/>
            <a:ext cx="5756910" cy="92011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Layers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60"/>
              </a:lnSpc>
              <a:spcBef>
                <a:spcPts val="3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uses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concept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layer,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1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N-layer</a:t>
            </a:r>
            <a:r>
              <a:rPr sz="1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3-Tier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50795" y="4482718"/>
            <a:ext cx="3312985" cy="36870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783844"/>
            <a:ext cx="5758180" cy="853122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lies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center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762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code first approach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 development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 core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entities are used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tables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8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7620">
              <a:lnSpc>
                <a:spcPts val="2060"/>
              </a:lnSpc>
              <a:spcBef>
                <a:spcPts val="10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act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middle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between 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maintain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database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migrations and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context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layer.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 add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8890">
              <a:lnSpc>
                <a:spcPts val="2060"/>
              </a:lnSpc>
              <a:spcBef>
                <a:spcPts val="2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interfaces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consist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pattern</a:t>
            </a:r>
            <a:r>
              <a:rPr sz="1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reading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writing</a:t>
            </a:r>
            <a:r>
              <a:rPr sz="1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8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8890">
              <a:lnSpc>
                <a:spcPts val="2060"/>
              </a:lnSpc>
              <a:spcBef>
                <a:spcPts val="10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layer.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logic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entity.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kept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46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their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loose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coupling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concerns.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presents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3000"/>
              </a:lnSpc>
              <a:spcBef>
                <a:spcPts val="1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HTTP request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form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JSON Object.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 front-end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applications, 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present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the UI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 consuming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APIS.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Advantages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469265" marR="10160" indent="-228600">
              <a:lnSpc>
                <a:spcPct val="143000"/>
              </a:lnSpc>
              <a:spcBef>
                <a:spcPts val="2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batter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maintainability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1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depends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layers.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6985" indent="-228600">
              <a:lnSpc>
                <a:spcPct val="143000"/>
              </a:lnSpc>
              <a:spcBef>
                <a:spcPts val="9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batter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testability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unit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tests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cases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affecting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other module in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9525" indent="-228600">
              <a:lnSpc>
                <a:spcPct val="143000"/>
              </a:lnSpc>
              <a:spcBef>
                <a:spcPts val="10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loosely</a:t>
            </a:r>
            <a:r>
              <a:rPr sz="1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coupled</a:t>
            </a:r>
            <a:r>
              <a:rPr sz="1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1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1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marR="5080" indent="-228600">
              <a:lnSpc>
                <a:spcPct val="143000"/>
              </a:lnSpc>
              <a:spcBef>
                <a:spcPts val="9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center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databases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UI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72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Complete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would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provided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run time.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720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never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depends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external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673673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749046"/>
            <a:ext cx="5845810" cy="876109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ervi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Laye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r</a:t>
            </a:r>
            <a:r>
              <a:rPr sz="1200" spc="-7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65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Prese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Laye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r</a:t>
            </a:r>
            <a:r>
              <a:rPr sz="1200" spc="-13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65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d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van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ages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f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n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Ar</a:t>
            </a:r>
            <a:r>
              <a:rPr sz="1200" spc="-2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hi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ec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ure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65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 marR="5080">
              <a:lnSpc>
                <a:spcPct val="144000"/>
              </a:lnSpc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Implementation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of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Onion Architecture .................................................................................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66 </a:t>
            </a:r>
            <a:r>
              <a:rPr sz="1200" spc="-260" dirty="0">
                <a:latin typeface="Calibri" panose="020F0502020204030204"/>
                <a:cs typeface="Calibri" panose="020F0502020204030204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Project</a:t>
            </a:r>
            <a:r>
              <a:rPr sz="1200" spc="3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Structure....................................................................................................................</a:t>
            </a:r>
            <a:r>
              <a:rPr sz="1200" spc="-6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66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D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main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Laye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r</a:t>
            </a:r>
            <a:r>
              <a:rPr sz="1200" spc="-1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66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03200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Mod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ls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F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older</a:t>
            </a:r>
            <a:r>
              <a:rPr sz="1200" spc="-13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.......................................................................................................................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3" action="ppaction://hlinksldjump"/>
              </a:rPr>
              <a:t>68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D</a:t>
            </a:r>
            <a:r>
              <a:rPr sz="1200" spc="-1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ta </a:t>
            </a:r>
            <a:r>
              <a:rPr sz="1200" spc="-1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F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ol</a:t>
            </a:r>
            <a:r>
              <a:rPr sz="1200" spc="1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d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e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r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............................................................................................................................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4" action="ppaction://hlinksldjump"/>
              </a:rPr>
              <a:t>71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65100">
              <a:lnSpc>
                <a:spcPct val="100000"/>
              </a:lnSpc>
            </a:pP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Rep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osi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ry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Laye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r</a:t>
            </a:r>
            <a:r>
              <a:rPr sz="1200" spc="-3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73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ervi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Laye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r</a:t>
            </a:r>
            <a:r>
              <a:rPr sz="1200" spc="-7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77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03200">
              <a:lnSpc>
                <a:spcPct val="100000"/>
              </a:lnSpc>
            </a:pPr>
            <a:r>
              <a:rPr sz="1200" spc="-2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I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Custom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rvi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c</a:t>
            </a:r>
            <a:r>
              <a:rPr sz="1200" spc="8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79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Custom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rvi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c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spc="-13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79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D</a:t>
            </a:r>
            <a:r>
              <a:rPr sz="1200" spc="-1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p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rtm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nt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rv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i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c</a:t>
            </a:r>
            <a:r>
              <a:rPr sz="1200" spc="4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7" action="ppaction://hlinksldjump"/>
              </a:rPr>
              <a:t>79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2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tudent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rvi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c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e</a:t>
            </a:r>
            <a:r>
              <a:rPr sz="1200" spc="-65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8" action="ppaction://hlinksldjump"/>
              </a:rPr>
              <a:t>83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R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sult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rvi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c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e</a:t>
            </a:r>
            <a:r>
              <a:rPr sz="1200" spc="-65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.......................................................................................................................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9" action="ppaction://hlinksldjump"/>
              </a:rPr>
              <a:t>86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S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ubje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c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t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GPA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Se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r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vic</a:t>
            </a:r>
            <a:r>
              <a:rPr sz="1200" spc="1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0" action="ppaction://hlinksldjump"/>
              </a:rPr>
              <a:t>89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65100">
              <a:lnSpc>
                <a:spcPct val="100000"/>
              </a:lnSpc>
            </a:pP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Prese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ta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Laye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r</a:t>
            </a:r>
            <a:r>
              <a:rPr sz="1200" spc="-13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92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03200">
              <a:lnSpc>
                <a:spcPct val="100000"/>
              </a:lnSpc>
              <a:spcBef>
                <a:spcPts val="1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D</a:t>
            </a:r>
            <a:r>
              <a:rPr sz="1200" spc="-1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p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e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nd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e</a:t>
            </a:r>
            <a:r>
              <a:rPr sz="1200" spc="1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n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c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y</a:t>
            </a:r>
            <a:r>
              <a:rPr sz="1200" spc="1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 </a:t>
            </a:r>
            <a:r>
              <a:rPr sz="1200" spc="-2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I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nj</a:t>
            </a:r>
            <a:r>
              <a:rPr sz="1200" spc="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c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tion</a:t>
            </a:r>
            <a:r>
              <a:rPr sz="1200" spc="-5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93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2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Modify Prog</a:t>
            </a:r>
            <a:r>
              <a:rPr sz="1200" spc="-1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r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a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m.cs </a:t>
            </a:r>
            <a:r>
              <a:rPr sz="1200" spc="-1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F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ile</a:t>
            </a:r>
            <a:r>
              <a:rPr sz="1200" spc="-8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2" action="ppaction://hlinksldjump"/>
              </a:rPr>
              <a:t>93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Controll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e</a:t>
            </a:r>
            <a:r>
              <a:rPr sz="1200" spc="-5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rs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.............................................................................................................................</a:t>
            </a:r>
            <a:r>
              <a:rPr sz="1200" spc="-95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3" action="ppaction://hlinksldjump"/>
              </a:rPr>
              <a:t>94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203200">
              <a:lnSpc>
                <a:spcPct val="100000"/>
              </a:lnSpc>
              <a:spcBef>
                <a:spcPts val="113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Output</a:t>
            </a:r>
            <a:r>
              <a:rPr sz="1200" spc="-35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...................................................................................................................................</a:t>
            </a:r>
            <a:r>
              <a:rPr sz="1200" spc="-100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  <a:hlinkClick r:id="rId14" action="ppaction://hlinksldjump"/>
              </a:rPr>
              <a:t>98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Conclusion..............................................................................................................................</a:t>
            </a:r>
            <a:r>
              <a:rPr sz="1200" spc="-7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99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Co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mplete Git</a:t>
            </a:r>
            <a:r>
              <a:rPr sz="1200" spc="-2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H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ub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pro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j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U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R</a:t>
            </a:r>
            <a:r>
              <a:rPr sz="1200" spc="2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L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99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b="1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Chapter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4-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API</a:t>
            </a:r>
            <a:r>
              <a:rPr sz="1200" b="1" spc="-1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Testing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Using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Postman</a:t>
            </a:r>
            <a:r>
              <a:rPr sz="1200" b="1" spc="3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............................................................................</a:t>
            </a:r>
            <a:r>
              <a:rPr sz="1200" b="1" spc="4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100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Intr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du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n</a:t>
            </a:r>
            <a:r>
              <a:rPr sz="1200" spc="-7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101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 marR="5080" algn="r">
              <a:lnSpc>
                <a:spcPct val="144000"/>
              </a:lnSpc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Ho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w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o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est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PI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W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b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r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vi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in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A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et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Cor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5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U</a:t>
            </a:r>
            <a:r>
              <a:rPr sz="1200" spc="-2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g 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o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tman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101 </a:t>
            </a:r>
            <a:r>
              <a:rPr sz="1200" dirty="0">
                <a:latin typeface="Calibri" panose="020F0502020204030204"/>
                <a:cs typeface="Calibri" panose="020F0502020204030204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Test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i="1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Post</a:t>
            </a:r>
            <a:r>
              <a:rPr sz="1200" i="1" spc="2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Call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in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Postman.....................................................................................................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105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i="1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Del</a:t>
            </a:r>
            <a:r>
              <a:rPr sz="1200" i="1" spc="-1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e</a:t>
            </a:r>
            <a:r>
              <a:rPr sz="1200" i="1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te</a:t>
            </a:r>
            <a:r>
              <a:rPr sz="1200" i="1" spc="1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all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in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o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m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an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107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t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i="1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G</a:t>
            </a:r>
            <a:r>
              <a:rPr sz="1200" i="1" spc="-1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e</a:t>
            </a:r>
            <a:r>
              <a:rPr sz="1200" i="1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t</a:t>
            </a:r>
            <a:r>
              <a:rPr sz="1200" i="1" spc="1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all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in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o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s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man</a:t>
            </a:r>
            <a:r>
              <a:rPr sz="1200" spc="-10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108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</a:t>
            </a:r>
            <a:r>
              <a:rPr sz="1200" i="1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Put</a:t>
            </a:r>
            <a:r>
              <a:rPr sz="1200" i="1" spc="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all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o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tm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n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109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Conclusion............................................................................................................................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111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83844"/>
            <a:ext cx="5753735" cy="199707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Implementation</a:t>
            </a:r>
            <a:r>
              <a:rPr sz="18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800" b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Onion</a:t>
            </a:r>
            <a:r>
              <a:rPr sz="18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we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going to develop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using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8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First,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 need to create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Core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API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visual studio.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 creating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project, we will add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after adding 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structure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will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look like this.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Structure.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129146"/>
            <a:ext cx="5757545" cy="217233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lies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center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code first approach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 development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Asp.net core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entities are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used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tables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1155700" algn="just">
              <a:lnSpc>
                <a:spcPct val="199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Domain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layer, we need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add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library project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application.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 the Solution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2847212"/>
            <a:ext cx="5731509" cy="322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2420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library project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solution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81009"/>
            <a:ext cx="2194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0871"/>
            <a:ext cx="5731509" cy="3222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88237"/>
            <a:ext cx="5755005" cy="70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Models</a:t>
            </a:r>
            <a:r>
              <a:rPr sz="16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Folder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First,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you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Models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folder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used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entities.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Models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folder,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following database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entities.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060790"/>
            <a:ext cx="2374265" cy="366141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1200" b="1" i="1" dirty="0">
                <a:latin typeface="Times New Roman" panose="02020603050405020304"/>
                <a:cs typeface="Times New Roman" panose="02020603050405020304"/>
              </a:rPr>
              <a:t>Base</a:t>
            </a:r>
            <a:r>
              <a:rPr sz="1200" b="1" i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i="1" dirty="0">
                <a:latin typeface="Times New Roman" panose="02020603050405020304"/>
                <a:cs typeface="Times New Roman" panose="02020603050405020304"/>
              </a:rPr>
              <a:t>Entity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683895">
              <a:lnSpc>
                <a:spcPct val="143000"/>
              </a:lnSpc>
              <a:spcBef>
                <a:spcPts val="1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BaseEntity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DateTime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CreatedDate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5080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DateTime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ModifiedDate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bool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IsActive 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775459"/>
            <a:ext cx="5731509" cy="32224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11529"/>
            <a:ext cx="2767330" cy="860996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200" b="1" i="1" spc="-5" dirty="0">
                <a:latin typeface="Times New Roman" panose="02020603050405020304"/>
                <a:cs typeface="Times New Roman" panose="02020603050405020304"/>
              </a:rPr>
              <a:t>Department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Department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entity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extend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 entity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075690">
              <a:lnSpc>
                <a:spcPts val="1640"/>
              </a:lnSpc>
              <a:spcBef>
                <a:spcPts val="13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Departments</a:t>
            </a:r>
            <a:r>
              <a:rPr sz="950" spc="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:BaseEntity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424815">
              <a:lnSpc>
                <a:spcPct val="143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DepartmentName {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StudentId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Students {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b="1" i="1" spc="-5" dirty="0">
                <a:latin typeface="Times New Roman" panose="02020603050405020304"/>
                <a:cs typeface="Times New Roman" panose="02020603050405020304"/>
              </a:rPr>
              <a:t>Result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Result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Entity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extend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base entity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311785">
              <a:lnSpc>
                <a:spcPts val="1640"/>
              </a:lnSpc>
              <a:spcBef>
                <a:spcPts val="13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System.ComponentModel.DataAnnotations;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Resultss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BaseEntity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[Key]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624840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ResultStatus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StudentId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37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Students {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11529"/>
            <a:ext cx="2922905" cy="88176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200" b="1" i="1" spc="-5" dirty="0">
                <a:latin typeface="Times New Roman" panose="02020603050405020304"/>
                <a:cs typeface="Times New Roman" panose="02020603050405020304"/>
              </a:rPr>
              <a:t>Students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extend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base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467995">
              <a:lnSpc>
                <a:spcPct val="143000"/>
              </a:lnSpc>
              <a:spcBef>
                <a:spcPts val="1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System.ComponentModel.DataAnnotations;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10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950" spc="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BaseEntity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[Key]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989330">
              <a:lnSpc>
                <a:spcPct val="144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Name {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Address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Emial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City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 State {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?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Country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?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Age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 {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DateTime?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BirthDate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200" b="1" i="1" spc="-5" dirty="0">
                <a:latin typeface="Times New Roman" panose="02020603050405020304"/>
                <a:cs typeface="Times New Roman" panose="02020603050405020304"/>
              </a:rPr>
              <a:t>SubjectGpa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Subject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GPA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will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extend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Base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Entity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231900">
              <a:lnSpc>
                <a:spcPct val="143000"/>
              </a:lnSpc>
              <a:spcBef>
                <a:spcPts val="1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class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SubjectGpas</a:t>
            </a:r>
            <a:r>
              <a:rPr sz="950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 BaseEntity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string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SubjectName {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29513"/>
            <a:ext cx="5755640" cy="84169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float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Gpa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 {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3399790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string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SubjectPassStatus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StudentId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Students {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890"/>
              </a:lnSpc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Folder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context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class.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context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  <a:spcBef>
                <a:spcPts val="16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maintain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session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underlying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perform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CRUD operation.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ApplicationDbContext.cs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3818890">
              <a:lnSpc>
                <a:spcPct val="143000"/>
              </a:lnSpc>
              <a:spcBef>
                <a:spcPts val="1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Microsoft.EntityFrameworkCore;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4064000">
              <a:lnSpc>
                <a:spcPct val="143000"/>
              </a:lnSpc>
              <a:spcBef>
                <a:spcPts val="1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DomainLayer.Data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ApplicationDbContext</a:t>
            </a:r>
            <a:r>
              <a:rPr sz="950" spc="1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DbContext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ApplicationDbContext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(DbContextOptions&lt;ApplicationDbContext&gt;</a:t>
            </a:r>
            <a:r>
              <a:rPr sz="9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options)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base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(options)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protected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override</a:t>
            </a:r>
            <a:r>
              <a:rPr sz="950" spc="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OnModelCreating(ModelBuilder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builder)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base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.OnModelCreating(builder);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DbSet&lt;Student&gt;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2874010" algn="just">
              <a:lnSpc>
                <a:spcPct val="144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DbSet&lt;Departments&gt; Departments 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DbSet&lt;SubjectGpas&gt; SubjectGpas {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}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DbSet&lt;Resultss&gt;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Results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11529"/>
            <a:ext cx="5755005" cy="880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Adding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DB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1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migration</a:t>
            </a:r>
            <a:r>
              <a:rPr sz="1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package</a:t>
            </a:r>
            <a:r>
              <a:rPr sz="1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manager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console 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command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Add-Migration.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add-migration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OnionArchitectureV1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161660"/>
            <a:ext cx="5758815" cy="55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executing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commands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now,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executing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update- </a:t>
            </a:r>
            <a:r>
              <a:rPr sz="1200" b="1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1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Command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9201098"/>
            <a:ext cx="5546090" cy="5499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i="1" spc="-5" dirty="0">
                <a:latin typeface="Times New Roman" panose="02020603050405020304"/>
                <a:cs typeface="Times New Roman" panose="02020603050405020304"/>
              </a:rPr>
              <a:t>Migration</a:t>
            </a:r>
            <a:r>
              <a:rPr sz="1200" b="1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i="1" spc="-5" dirty="0">
                <a:latin typeface="Times New Roman" panose="02020603050405020304"/>
                <a:cs typeface="Times New Roman" panose="02020603050405020304"/>
              </a:rPr>
              <a:t>Folder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executing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commands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see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migration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851659"/>
            <a:ext cx="5731509" cy="32223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90640"/>
            <a:ext cx="5731509" cy="32226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196460"/>
            <a:ext cx="5756275" cy="322389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8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act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middle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between the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objects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maintain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 migrations and database context Object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this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layer. We will add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consist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of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 access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pattern for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reading and writing operations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 algn="just">
              <a:lnSpc>
                <a:spcPct val="144000"/>
              </a:lnSpc>
              <a:spcBef>
                <a:spcPts val="8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we will work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on Repository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 we will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same project as 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did for the 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library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 your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applicant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give a name to 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 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795"/>
              </a:spcBef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12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reference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layer. </a:t>
            </a:r>
            <a:r>
              <a:rPr sz="1200" b="1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12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1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1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button after</a:t>
            </a:r>
            <a:r>
              <a:rPr sz="12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1200" b="1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36880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Click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reference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Domain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81009"/>
            <a:ext cx="2266950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folders.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70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0871"/>
            <a:ext cx="5731509" cy="3222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11529"/>
            <a:ext cx="5756275" cy="89300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200" b="1" i="1" spc="-5" dirty="0">
                <a:latin typeface="Times New Roman" panose="02020603050405020304"/>
                <a:cs typeface="Times New Roman" panose="02020603050405020304"/>
              </a:rPr>
              <a:t>IRepository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080"/>
              </a:lnSpc>
              <a:spcBef>
                <a:spcPts val="16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IRepsitory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</a:t>
            </a:r>
            <a:r>
              <a:rPr sz="1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generic</a:t>
            </a:r>
            <a:r>
              <a:rPr sz="1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1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CRUD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operation for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entities.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350">
              <a:lnSpc>
                <a:spcPct val="144000"/>
              </a:lnSpc>
              <a:spcBef>
                <a:spcPts val="61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Generic</a:t>
            </a:r>
            <a:r>
              <a:rPr sz="1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extend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Base-Entity</a:t>
            </a:r>
            <a:r>
              <a:rPr sz="1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properties.</a:t>
            </a:r>
            <a:r>
              <a:rPr sz="1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generic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 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RepositoryLayer.IRepository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IRepository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T: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BaseEntity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4191000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IEnumerable&lt;T&gt; GetAll(); </a:t>
            </a:r>
            <a:r>
              <a:rPr sz="950" spc="-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36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Insert(T</a:t>
            </a:r>
            <a:r>
              <a:rPr sz="95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4354195">
              <a:lnSpc>
                <a:spcPct val="144000"/>
              </a:lnSpc>
              <a:spcBef>
                <a:spcPts val="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Update(T entity);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Delete(T entity);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Remove(T entity);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200" b="1" i="1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715">
              <a:lnSpc>
                <a:spcPts val="2080"/>
              </a:lnSpc>
              <a:spcBef>
                <a:spcPts val="16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Generic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extends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Generic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IRepository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Interface.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generic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4347845">
              <a:lnSpc>
                <a:spcPct val="143000"/>
              </a:lnSpc>
              <a:spcBef>
                <a:spcPts val="78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DomainLayer.Data;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3819525">
              <a:lnSpc>
                <a:spcPct val="144000"/>
              </a:lnSpc>
              <a:spcBef>
                <a:spcPts val="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Microsoft.EntityFrameworkCore;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RepositoryLayer.IRepository;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4064635">
              <a:lnSpc>
                <a:spcPct val="143000"/>
              </a:lnSpc>
              <a:spcBef>
                <a:spcPts val="1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RepositoryLayer.Repository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&gt; :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IRepository&lt;T&gt;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BaseEntity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808080"/>
                </a:solidFill>
                <a:latin typeface="Times New Roman" panose="02020603050405020304"/>
                <a:cs typeface="Times New Roman" panose="02020603050405020304"/>
              </a:rPr>
              <a:t>#region</a:t>
            </a:r>
            <a:r>
              <a:rPr sz="950" spc="-25" dirty="0">
                <a:solidFill>
                  <a:srgbClr val="808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property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ApplicationDbContext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_applicationDbContext;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3612" y="9664530"/>
            <a:ext cx="30168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r>
              <a:rPr sz="1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Development Using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Asp.NET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Core</a:t>
            </a:r>
            <a:r>
              <a:rPr sz="12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-5" dirty="0">
                <a:latin typeface="Times New Roman" panose="02020603050405020304"/>
                <a:cs typeface="Times New Roman" panose="02020603050405020304"/>
              </a:rPr>
              <a:t>Web </a:t>
            </a:r>
            <a:r>
              <a:rPr sz="1200" i="1" dirty="0">
                <a:latin typeface="Times New Roman" panose="02020603050405020304"/>
                <a:cs typeface="Times New Roman" panose="02020603050405020304"/>
              </a:rPr>
              <a:t>API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749046"/>
            <a:ext cx="5845810" cy="872299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35"/>
              </a:spcBef>
            </a:pP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C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h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a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pter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spc="-1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N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o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5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A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P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I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e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s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t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i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n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g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Usi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n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g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Swa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g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ge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r</a:t>
            </a:r>
            <a:r>
              <a:rPr sz="1200" b="1" spc="-14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...............................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...............................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.........</a:t>
            </a:r>
            <a:r>
              <a:rPr sz="1200" b="1" spc="45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1" action="ppaction://hlinksldjump"/>
              </a:rPr>
              <a:t>112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Intr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du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n</a:t>
            </a:r>
            <a:r>
              <a:rPr sz="1200" spc="-7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113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165100" marR="5080" algn="r">
              <a:lnSpc>
                <a:spcPct val="144000"/>
              </a:lnSpc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Ho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w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o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est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PI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W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b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r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vi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in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A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et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Cor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5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U</a:t>
            </a:r>
            <a:r>
              <a:rPr sz="1200" spc="-2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g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w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ag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g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er</a:t>
            </a:r>
            <a:r>
              <a:rPr sz="1200" spc="-15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" action="ppaction://hlinksldjump"/>
              </a:rPr>
              <a:t>113 </a:t>
            </a:r>
            <a:r>
              <a:rPr sz="1200" dirty="0">
                <a:latin typeface="Calibri" panose="020F0502020204030204"/>
                <a:cs typeface="Calibri" panose="020F0502020204030204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POST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all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w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agg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r</a:t>
            </a:r>
            <a:r>
              <a:rPr sz="1200" spc="-15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3" action="ppaction://hlinksldjump"/>
              </a:rPr>
              <a:t>114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D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EL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C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all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w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a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g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ger</a:t>
            </a:r>
            <a:r>
              <a:rPr sz="1200" spc="2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4" action="ppaction://hlinksldjump"/>
              </a:rPr>
              <a:t>116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G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all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n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w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agger</a:t>
            </a:r>
            <a:r>
              <a:rPr sz="1200" spc="-13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5" action="ppaction://hlinksldjump"/>
              </a:rPr>
              <a:t>118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Test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PUT</a:t>
            </a:r>
            <a:r>
              <a:rPr sz="1200" spc="1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Call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in</a:t>
            </a:r>
            <a:r>
              <a:rPr sz="1200" spc="1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Swagger......................................................................................................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6" action="ppaction://hlinksldjump"/>
              </a:rPr>
              <a:t>119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u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mmary</a:t>
            </a:r>
            <a:r>
              <a:rPr sz="1200" spc="-12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7" action="ppaction://hlinksldjump"/>
              </a:rPr>
              <a:t>122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Conclusion............................................................................................................................</a:t>
            </a:r>
            <a:r>
              <a:rPr sz="1200" spc="-85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8" action="ppaction://hlinksldjump"/>
              </a:rPr>
              <a:t>123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b="1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Chapter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6-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Application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Deployment</a:t>
            </a:r>
            <a:r>
              <a:rPr sz="1200" b="1" spc="10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on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Azure</a:t>
            </a:r>
            <a:r>
              <a:rPr sz="1200" b="1" spc="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Cloud........................................................</a:t>
            </a:r>
            <a:r>
              <a:rPr sz="1200" b="1" spc="55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9" action="ppaction://hlinksldjump"/>
              </a:rPr>
              <a:t>124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Intr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du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n</a:t>
            </a:r>
            <a:r>
              <a:rPr sz="1200" spc="-7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125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pen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Y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ur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A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z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u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re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p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r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al</a:t>
            </a:r>
            <a:r>
              <a:rPr sz="1200" spc="-6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125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rea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zu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r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W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b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pp</a:t>
            </a:r>
            <a:r>
              <a:rPr sz="1200" spc="2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0" action="ppaction://hlinksldjump"/>
              </a:rPr>
              <a:t>125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rea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A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z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ure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Reso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u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r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Gro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u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p.</a:t>
            </a:r>
            <a:r>
              <a:rPr sz="1200" spc="-10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126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Select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the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Name</a:t>
            </a:r>
            <a:r>
              <a:rPr sz="1200" spc="2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of</a:t>
            </a:r>
            <a:r>
              <a:rPr sz="1200" spc="2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Your Application...................................................................................</a:t>
            </a:r>
            <a:r>
              <a:rPr sz="1200" spc="-8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1" action="ppaction://hlinksldjump"/>
              </a:rPr>
              <a:t>126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elect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Ru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time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S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ack</a:t>
            </a:r>
            <a:r>
              <a:rPr sz="1200" spc="-8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127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elect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A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z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ure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Region</a:t>
            </a:r>
            <a:r>
              <a:rPr sz="1200" spc="-11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2" action="ppaction://hlinksldjump"/>
              </a:rPr>
              <a:t>127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rea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pp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S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ervi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Plan</a:t>
            </a:r>
            <a:r>
              <a:rPr sz="1200" spc="-16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128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elect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pric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ng p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l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n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3" action="ppaction://hlinksldjump"/>
              </a:rPr>
              <a:t>128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Select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the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Recommended</a:t>
            </a:r>
            <a:r>
              <a:rPr sz="1200" spc="2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Pricing</a:t>
            </a:r>
            <a:r>
              <a:rPr sz="1200" spc="1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Tier.................................................................................</a:t>
            </a:r>
            <a:r>
              <a:rPr sz="1200" spc="-8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129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2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elect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D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ploym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nt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O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pti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n.</a:t>
            </a:r>
            <a:r>
              <a:rPr sz="1200" spc="-2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4" action="ppaction://hlinksldjump"/>
              </a:rPr>
              <a:t>129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elect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N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W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k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g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pti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ns</a:t>
            </a:r>
            <a:r>
              <a:rPr sz="1200" spc="-5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5" action="ppaction://hlinksldjump"/>
              </a:rPr>
              <a:t>130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elect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A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z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ure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M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ni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o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r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g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O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p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tio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s</a:t>
            </a:r>
            <a:r>
              <a:rPr sz="1200" spc="-5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6" action="ppaction://hlinksldjump"/>
              </a:rPr>
              <a:t>131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elect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ags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pti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n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s...............................................................................................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132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Re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v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iew</a:t>
            </a:r>
            <a:r>
              <a:rPr sz="1200" spc="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nd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e</a:t>
            </a:r>
            <a:r>
              <a:rPr sz="1200" spc="-10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7" action="ppaction://hlinksldjump"/>
              </a:rPr>
              <a:t>132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A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p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pli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a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ion St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a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tus</a:t>
            </a:r>
            <a:r>
              <a:rPr sz="1200" spc="-114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8" action="ppaction://hlinksldjump"/>
              </a:rPr>
              <a:t>135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Get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p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ublish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p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r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o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f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i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l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e.</a:t>
            </a:r>
            <a:r>
              <a:rPr sz="1200" spc="-10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19" action="ppaction://hlinksldjump"/>
              </a:rPr>
              <a:t>136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u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bli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h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A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p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p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i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g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V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ual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S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ud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i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o</a:t>
            </a:r>
            <a:r>
              <a:rPr sz="1200" spc="-7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0" action="ppaction://hlinksldjump"/>
              </a:rPr>
              <a:t>137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S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elect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the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P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ublish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P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r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o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f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ile</a:t>
            </a:r>
            <a:r>
              <a:rPr sz="1200" spc="-6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1" action="ppaction://hlinksldjump"/>
              </a:rPr>
              <a:t>139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De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p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loy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m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n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t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S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a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t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us</a:t>
            </a:r>
            <a:r>
              <a:rPr sz="1200" spc="2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...............................................................................................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141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Application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Deployed</a:t>
            </a:r>
            <a:r>
              <a:rPr sz="1200" spc="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on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Azure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Cloud</a:t>
            </a:r>
            <a:r>
              <a:rPr sz="1200" spc="-12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.................................................................................</a:t>
            </a:r>
            <a:r>
              <a:rPr sz="1200" spc="-9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2" action="ppaction://hlinksldjump"/>
              </a:rPr>
              <a:t>141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25"/>
              </a:spcBef>
            </a:pPr>
            <a:r>
              <a:rPr sz="1200" b="1" spc="-5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Chapter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7-</a:t>
            </a:r>
            <a:r>
              <a:rPr sz="1200" b="1" spc="-10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 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Application Deployment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 on</a:t>
            </a:r>
            <a:r>
              <a:rPr sz="1200" b="1" spc="-5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 Server.</a:t>
            </a:r>
            <a:r>
              <a:rPr sz="1200" b="1" spc="45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...............................................................</a:t>
            </a:r>
            <a:r>
              <a:rPr sz="1200" b="1" spc="45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 </a:t>
            </a:r>
            <a:r>
              <a:rPr sz="1200" b="1" dirty="0">
                <a:latin typeface="Calibri" panose="020F0502020204030204"/>
                <a:cs typeface="Calibri" panose="020F0502020204030204"/>
                <a:hlinkClick r:id="rId23" action="ppaction://hlinksldjump"/>
              </a:rPr>
              <a:t>142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120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Intr</a:t>
            </a:r>
            <a:r>
              <a:rPr sz="1200" spc="-1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du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c</a:t>
            </a:r>
            <a:r>
              <a:rPr sz="120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t</a:t>
            </a:r>
            <a:r>
              <a:rPr sz="1200" spc="-15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i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o</a:t>
            </a:r>
            <a:r>
              <a:rPr sz="120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n</a:t>
            </a:r>
            <a:r>
              <a:rPr sz="1200" spc="-7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 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...............................................................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.</a:t>
            </a:r>
            <a:r>
              <a:rPr sz="1200" spc="-5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........................</a:t>
            </a:r>
            <a:r>
              <a:rPr sz="120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.</a:t>
            </a:r>
            <a:r>
              <a:rPr sz="1200" spc="-95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 </a:t>
            </a:r>
            <a:r>
              <a:rPr sz="1200" dirty="0">
                <a:latin typeface="Calibri" panose="020F0502020204030204"/>
                <a:cs typeface="Calibri" panose="020F0502020204030204"/>
                <a:hlinkClick r:id="rId24" action="ppaction://hlinksldjump"/>
              </a:rPr>
              <a:t>143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29513"/>
            <a:ext cx="3159125" cy="876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49755">
              <a:lnSpc>
                <a:spcPct val="144000"/>
              </a:lnSpc>
              <a:spcBef>
                <a:spcPts val="1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DbSet&lt;T&gt; entities;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808080"/>
                </a:solidFill>
                <a:latin typeface="Times New Roman" panose="02020603050405020304"/>
                <a:cs typeface="Times New Roman" panose="02020603050405020304"/>
              </a:rPr>
              <a:t>#endregion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808080"/>
                </a:solidFill>
                <a:latin typeface="Times New Roman" panose="02020603050405020304"/>
                <a:cs typeface="Times New Roman" panose="02020603050405020304"/>
              </a:rPr>
              <a:t>#region</a:t>
            </a:r>
            <a:r>
              <a:rPr sz="950" spc="-25" dirty="0">
                <a:solidFill>
                  <a:srgbClr val="80808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Constructor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(ApplicationDbContext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applicationDbContext)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 marR="665480" indent="-1905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_applicationDbContext =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applicationDbContext;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entities =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_applicationDbContext.Set&lt;T&gt;();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808080"/>
                </a:solidFill>
                <a:latin typeface="Times New Roman" panose="02020603050405020304"/>
                <a:cs typeface="Times New Roman" panose="02020603050405020304"/>
              </a:rPr>
              <a:t>#endregion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Delete(T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==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ArgumentNullException(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"entity"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entities.Remove(entity);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271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_applicationDbContext.SaveChanges();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entities.SingleOrDefault(c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=&gt;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c.Id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==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IEnumerable&lt;T&gt; GetAll()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entities.AsEnumerable();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Insert(T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==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ArgumentNullException(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"entity"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6319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entities.Add(entity);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271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_applicationDbContext.SaveChanges();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Remove(T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29513"/>
            <a:ext cx="2732405" cy="522986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==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ArgumentNullException(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"entity"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entities.Remove(entity);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SaveChanges()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_applicationDbContext.SaveChanges();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Update(T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==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ArgumentNullException(</a:t>
            </a:r>
            <a:r>
              <a:rPr sz="950" spc="-5" dirty="0">
                <a:solidFill>
                  <a:srgbClr val="A21515"/>
                </a:solidFill>
                <a:latin typeface="Times New Roman" panose="02020603050405020304"/>
                <a:cs typeface="Times New Roman" panose="02020603050405020304"/>
              </a:rPr>
              <a:t>"entity"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entities.Update(entity);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_applicationDbContext.SaveChanges();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459092"/>
            <a:ext cx="5753735" cy="232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 will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in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8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Layer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2060"/>
              </a:lnSpc>
              <a:spcBef>
                <a:spcPts val="105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communicate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layer.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business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logic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entity.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interfaces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kept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from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their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implementation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loose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coupling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separation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concerns.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44000"/>
              </a:lnSpc>
              <a:spcBef>
                <a:spcPts val="80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 we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need to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 new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to our solution that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be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follow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same process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 adding the library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 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application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but here we need some extra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work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adding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project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need to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reference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303902"/>
            <a:ext cx="4429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Now our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 layer contains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reference 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Times New Roman" panose="02020603050405020304"/>
                <a:cs typeface="Times New Roman" panose="02020603050405020304"/>
              </a:rPr>
              <a:t>repository</a:t>
            </a:r>
            <a:r>
              <a:rPr sz="1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dirty="0">
                <a:latin typeface="Times New Roman" panose="02020603050405020304"/>
                <a:cs typeface="Times New Roman" panose="02020603050405020304"/>
              </a:rPr>
              <a:t>layer.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81009"/>
            <a:ext cx="3134360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Service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layer,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ICustomServices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469265" indent="-228600">
              <a:lnSpc>
                <a:spcPct val="100000"/>
              </a:lnSpc>
              <a:spcBef>
                <a:spcPts val="705"/>
              </a:spcBef>
              <a:buFont typeface="Symbol" panose="05050102010706020507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CustomServices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914399"/>
            <a:ext cx="5731509" cy="3222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690871"/>
            <a:ext cx="5731509" cy="3222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88237"/>
            <a:ext cx="5756910" cy="8733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90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ICustom</a:t>
            </a:r>
            <a:r>
              <a:rPr sz="1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ICustomServices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folder,</a:t>
            </a:r>
            <a:r>
              <a:rPr sz="1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ICustomServices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1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1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43000"/>
              </a:lnSpc>
              <a:spcBef>
                <a:spcPts val="10"/>
              </a:spcBef>
            </a:pPr>
            <a:r>
              <a:rPr sz="12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signature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1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implement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customs</a:t>
            </a:r>
            <a:r>
              <a:rPr sz="1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ICustomServices</a:t>
            </a:r>
            <a:r>
              <a:rPr sz="1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 below.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4348480">
              <a:lnSpc>
                <a:spcPct val="144000"/>
              </a:lnSpc>
              <a:spcBef>
                <a:spcPts val="95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 </a:t>
            </a:r>
            <a:r>
              <a:rPr sz="950" spc="-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4065270">
              <a:lnSpc>
                <a:spcPct val="143000"/>
              </a:lnSpc>
              <a:spcBef>
                <a:spcPts val="1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</a:t>
            </a:r>
            <a:r>
              <a:rPr sz="9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ServiceLayer.ICustomServices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ICustomService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9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4191635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IEnumerable&lt;T&gt; GetAll(); </a:t>
            </a:r>
            <a:r>
              <a:rPr sz="950" spc="-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4354195">
              <a:lnSpc>
                <a:spcPct val="144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Insert(T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entity);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Update(T entity);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Delete(T entity);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Remove(T</a:t>
            </a:r>
            <a:r>
              <a:rPr sz="95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890"/>
              </a:lnSpc>
              <a:spcBef>
                <a:spcPts val="710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Custom</a:t>
            </a:r>
            <a:r>
              <a:rPr sz="16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410"/>
              </a:lnSpc>
            </a:pP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custom</a:t>
            </a:r>
            <a:r>
              <a:rPr sz="1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folder,</a:t>
            </a:r>
            <a:r>
              <a:rPr sz="12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12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custom</a:t>
            </a:r>
            <a:r>
              <a:rPr sz="1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inherits</a:t>
            </a:r>
            <a:r>
              <a:rPr sz="1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ct val="143000"/>
              </a:lnSpc>
              <a:spcBef>
                <a:spcPts val="10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ICustomService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code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custom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below.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1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crud </a:t>
            </a:r>
            <a:r>
              <a:rPr sz="1200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our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entities.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every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service,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we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will write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CRUD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operation using our</a:t>
            </a:r>
            <a:r>
              <a:rPr sz="1200" spc="-5" dirty="0">
                <a:latin typeface="Times New Roman" panose="02020603050405020304"/>
                <a:cs typeface="Times New Roman" panose="02020603050405020304"/>
              </a:rPr>
              <a:t> generic 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repository.</a:t>
            </a: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Department</a:t>
            </a:r>
            <a:r>
              <a:rPr sz="16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3914775">
              <a:lnSpc>
                <a:spcPct val="144000"/>
              </a:lnSpc>
              <a:spcBef>
                <a:spcPts val="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RepositoryLayer.IRepository;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ServiceLayer.ICustomServices;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4065270">
              <a:lnSpc>
                <a:spcPts val="1640"/>
              </a:lnSpc>
              <a:spcBef>
                <a:spcPts val="13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94080"/>
            <a:ext cx="3886835" cy="849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ServiceLayer.CustomServices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DepartmentsService</a:t>
            </a:r>
            <a:r>
              <a:rPr sz="950" spc="20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9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ICustomService&lt;Departments&gt;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IRepository&lt;Departments&gt;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DepartmentsService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(IRepository&lt;Departments&gt;</a:t>
            </a:r>
            <a:r>
              <a:rPr sz="9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studentRepository)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Delete(Departments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_studentRepository.Delete(entity);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Departments Get(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 marR="1562735" indent="-1905">
              <a:lnSpc>
                <a:spcPct val="143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_studentRepository.Get(Id);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29513"/>
            <a:ext cx="2169160" cy="85598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IEnumerable&lt;Departments&gt;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GetAll()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33655" indent="-1905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_studentRepository.GetAll();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Insert(Departments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_studentRepository.Insert(entity);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29513"/>
            <a:ext cx="2386965" cy="793495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9720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Remove(Departments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_studentRepository.Remove(entity);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Update(Departments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_studentRepository.Update(entity);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02004" y="888237"/>
            <a:ext cx="3390265" cy="8734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05"/>
              </a:lnSpc>
              <a:spcBef>
                <a:spcPts val="95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1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125"/>
              </a:lnSpc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DomainLayer.Models;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548130">
              <a:lnSpc>
                <a:spcPct val="144000"/>
              </a:lnSpc>
              <a:spcBef>
                <a:spcPts val="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RepositoryLayer.IRepository;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ServiceLayer.ICustomServices;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 marR="1698625">
              <a:lnSpc>
                <a:spcPct val="143000"/>
              </a:lnSpc>
              <a:spcBef>
                <a:spcPts val="10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System.Collections.Generic;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System.Linq;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te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ext;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System.Threading.Tasks;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namespace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ServiceLayer.CustomServices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9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StudentService</a:t>
            </a:r>
            <a:r>
              <a:rPr sz="950" spc="10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: ICustomService&lt;Student&gt;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5080">
              <a:lnSpc>
                <a:spcPts val="1640"/>
              </a:lnSpc>
              <a:spcBef>
                <a:spcPts val="13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private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readonly</a:t>
            </a:r>
            <a:r>
              <a:rPr sz="950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IRepository&lt;Student&gt;</a:t>
            </a:r>
            <a:r>
              <a:rPr sz="9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_studentRepository;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2B91AE"/>
                </a:solidFill>
                <a:latin typeface="Times New Roman" panose="02020603050405020304"/>
                <a:cs typeface="Times New Roman" panose="02020603050405020304"/>
              </a:rPr>
              <a:t>StudentService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(IRepository&lt;Student&gt;</a:t>
            </a:r>
            <a:r>
              <a:rPr sz="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studentRepository)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37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studentRepository;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Delete(Student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_studentRepository.Delete(entity);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49720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1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2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Get(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Id)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655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497205" marR="1065530" indent="-1905">
              <a:lnSpc>
                <a:spcPct val="143000"/>
              </a:lnSpc>
              <a:spcBef>
                <a:spcPts val="1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_studentRepository.Get(Id);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29513"/>
            <a:ext cx="2140585" cy="87687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IEnumerable&lt;Student&gt; GetAll()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 marR="5080" indent="-1905">
              <a:lnSpc>
                <a:spcPct val="144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var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 = _studentRepository.GetAll(); </a:t>
            </a:r>
            <a:r>
              <a:rPr sz="9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(obj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obj;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else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52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950" spc="-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Insert(Student</a:t>
            </a:r>
            <a:r>
              <a:rPr sz="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0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</a:t>
            </a:r>
            <a:r>
              <a:rPr sz="9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!=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dirty="0"/>
              <a:t>API</a:t>
            </a:r>
            <a:r>
              <a:rPr spc="-15" dirty="0"/>
              <a:t> </a:t>
            </a:r>
            <a:r>
              <a:rPr spc="-5" dirty="0"/>
              <a:t>Development Using</a:t>
            </a:r>
            <a:r>
              <a:rPr spc="5" dirty="0"/>
              <a:t> </a:t>
            </a:r>
            <a:r>
              <a:rPr dirty="0"/>
              <a:t>Asp.NET</a:t>
            </a:r>
            <a:r>
              <a:rPr spc="-5" dirty="0"/>
              <a:t> </a:t>
            </a:r>
            <a:r>
              <a:rPr dirty="0"/>
              <a:t>Core</a:t>
            </a:r>
            <a:r>
              <a:rPr spc="-10" dirty="0"/>
              <a:t> </a:t>
            </a:r>
            <a:r>
              <a:rPr spc="-5" dirty="0"/>
              <a:t>Web </a:t>
            </a:r>
            <a:r>
              <a:rPr dirty="0"/>
              <a:t>API</a:t>
            </a:r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144320" y="829513"/>
            <a:ext cx="2117725" cy="87687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6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_studentRepository.Insert(entity);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Remove(Student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1432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_studentRepository.Remove(entity);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1432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public</a:t>
            </a:r>
            <a:r>
              <a:rPr sz="9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9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Update(Student</a:t>
            </a:r>
            <a:r>
              <a:rPr sz="9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dirty="0">
                <a:latin typeface="Times New Roman" panose="02020603050405020304"/>
                <a:cs typeface="Times New Roman" panose="02020603050405020304"/>
              </a:rPr>
              <a:t>entity)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try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(entity!=</a:t>
            </a: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49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_studentRepository.Update(entity);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373380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_studentRepository.SaveChanges();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490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catch</a:t>
            </a:r>
            <a:r>
              <a:rPr sz="9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(Exception)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L="133985">
              <a:lnSpc>
                <a:spcPct val="100000"/>
              </a:lnSpc>
              <a:spcBef>
                <a:spcPts val="505"/>
              </a:spcBef>
            </a:pPr>
            <a:r>
              <a:rPr sz="95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9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54635">
              <a:lnSpc>
                <a:spcPct val="100000"/>
              </a:lnSpc>
              <a:spcBef>
                <a:spcPts val="5"/>
              </a:spcBef>
            </a:pPr>
            <a:r>
              <a:rPr sz="9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throw</a:t>
            </a:r>
            <a:r>
              <a:rPr sz="950" spc="-5" dirty="0">
                <a:latin typeface="Times New Roman" panose="02020603050405020304"/>
                <a:cs typeface="Times New Roman" panose="02020603050405020304"/>
              </a:rPr>
              <a:t>;</a:t>
            </a:r>
            <a:endParaRPr sz="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109035</Words>
  <Application>WPS Presentation</Application>
  <PresentationFormat>On-screen Show (4:3)</PresentationFormat>
  <Paragraphs>3248</Paragraphs>
  <Slides>172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172</vt:i4>
      </vt:variant>
    </vt:vector>
  </HeadingPairs>
  <TitlesOfParts>
    <vt:vector size="192" baseType="lpstr">
      <vt:lpstr>Arial</vt:lpstr>
      <vt:lpstr>SimSun</vt:lpstr>
      <vt:lpstr>Wingdings</vt:lpstr>
      <vt:lpstr>Times New Roman</vt:lpstr>
      <vt:lpstr>Symbol</vt:lpstr>
      <vt:lpstr>Calibri</vt:lpstr>
      <vt:lpstr>Microsoft YaHei</vt:lpstr>
      <vt:lpstr>Arial Unicode MS</vt:lpstr>
      <vt:lpstr>Wingdings</vt:lpstr>
      <vt:lpstr>Calibri Light</vt:lpstr>
      <vt:lpstr>Consolas</vt:lpstr>
      <vt:lpstr>Arial</vt:lpstr>
      <vt:lpstr>Arial MT</vt:lpstr>
      <vt:lpstr>Wingdings 2</vt:lpstr>
      <vt:lpstr>Wingdings</vt:lpstr>
      <vt:lpstr>Century Gothic</vt:lpstr>
      <vt:lpstr>Corbel</vt:lpstr>
      <vt:lpstr>Gill Sans MT</vt:lpstr>
      <vt:lpstr>Office Theme</vt:lpstr>
      <vt:lpstr>Dividend</vt:lpstr>
      <vt:lpstr>Training @ Silver touch technologies ltd.</vt:lpstr>
      <vt:lpstr>API Development Using Asp.Net Core Web API</vt:lpstr>
      <vt:lpstr>A practical approach for developing the  APIS in asp.net core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Mudassir Ali Khan</dc:creator>
  <cp:lastModifiedBy>1758</cp:lastModifiedBy>
  <cp:revision>6</cp:revision>
  <dcterms:created xsi:type="dcterms:W3CDTF">2024-02-19T06:54:44Z</dcterms:created>
  <dcterms:modified xsi:type="dcterms:W3CDTF">2024-02-19T07:01:05Z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2023-05-08T05:30:00Z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2024-02-15T05:30:00Z</vt:filetime>
  </property>
  <property fmtid="{D5CDD505-2E9C-101B-9397-08002B2CF9AE}" pid="5" name="ICV">
    <vt:lpwstr>FE1FE76620224E9CB8DDE8835F433BD2_12</vt:lpwstr>
  </property>
  <property fmtid="{D5CDD505-2E9C-101B-9397-08002B2CF9AE}" pid="6" name="KSOProductBuildVer">
    <vt:lpwstr>1033-12.2.0.13431</vt:lpwstr>
  </property>
</Properties>
</file>